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0" r:id="rId2"/>
    <p:sldMasterId id="2147483674" r:id="rId3"/>
  </p:sldMasterIdLst>
  <p:notesMasterIdLst>
    <p:notesMasterId r:id="rId22"/>
  </p:notesMasterIdLst>
  <p:handoutMasterIdLst>
    <p:handoutMasterId r:id="rId23"/>
  </p:handoutMasterIdLst>
  <p:sldIdLst>
    <p:sldId id="256" r:id="rId4"/>
    <p:sldId id="439" r:id="rId5"/>
    <p:sldId id="441" r:id="rId6"/>
    <p:sldId id="445" r:id="rId7"/>
    <p:sldId id="448" r:id="rId8"/>
    <p:sldId id="402" r:id="rId9"/>
    <p:sldId id="397" r:id="rId10"/>
    <p:sldId id="438" r:id="rId11"/>
    <p:sldId id="431" r:id="rId12"/>
    <p:sldId id="405" r:id="rId13"/>
    <p:sldId id="409" r:id="rId14"/>
    <p:sldId id="418" r:id="rId15"/>
    <p:sldId id="419" r:id="rId16"/>
    <p:sldId id="372" r:id="rId17"/>
    <p:sldId id="422" r:id="rId18"/>
    <p:sldId id="363" r:id="rId19"/>
    <p:sldId id="456" r:id="rId20"/>
    <p:sldId id="390"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2" autoAdjust="0"/>
    <p:restoredTop sz="93661" autoAdjust="0"/>
  </p:normalViewPr>
  <p:slideViewPr>
    <p:cSldViewPr>
      <p:cViewPr varScale="1">
        <p:scale>
          <a:sx n="69" d="100"/>
          <a:sy n="69" d="100"/>
        </p:scale>
        <p:origin x="966" y="66"/>
      </p:cViewPr>
      <p:guideLst>
        <p:guide orient="horz" pos="2160"/>
        <p:guide pos="2880"/>
      </p:guideLst>
    </p:cSldViewPr>
  </p:slideViewPr>
  <p:outlineViewPr>
    <p:cViewPr>
      <p:scale>
        <a:sx n="33" d="100"/>
        <a:sy n="33" d="100"/>
      </p:scale>
      <p:origin x="258" y="55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17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Foos" userId="2c6cc3e8-69ac-474b-97a0-47ec52e0458c" providerId="ADAL" clId="{48A7656E-1262-4D8E-824E-83F3199E9608}"/>
    <pc:docChg chg="custSel modSld">
      <pc:chgData name="Michelle Foos" userId="2c6cc3e8-69ac-474b-97a0-47ec52e0458c" providerId="ADAL" clId="{48A7656E-1262-4D8E-824E-83F3199E9608}" dt="2023-02-06T17:42:30.214" v="85" actId="20577"/>
      <pc:docMkLst>
        <pc:docMk/>
      </pc:docMkLst>
      <pc:sldChg chg="modSp mod">
        <pc:chgData name="Michelle Foos" userId="2c6cc3e8-69ac-474b-97a0-47ec52e0458c" providerId="ADAL" clId="{48A7656E-1262-4D8E-824E-83F3199E9608}" dt="2023-02-06T17:42:30.214" v="85" actId="20577"/>
        <pc:sldMkLst>
          <pc:docMk/>
          <pc:sldMk cId="1103999655" sldId="397"/>
        </pc:sldMkLst>
      </pc:sldChg>
      <pc:sldChg chg="modSp mod">
        <pc:chgData name="Michelle Foos" userId="2c6cc3e8-69ac-474b-97a0-47ec52e0458c" providerId="ADAL" clId="{48A7656E-1262-4D8E-824E-83F3199E9608}" dt="2023-02-06T17:41:15.648" v="7" actId="20577"/>
        <pc:sldMkLst>
          <pc:docMk/>
          <pc:sldMk cId="2182095963" sldId="445"/>
        </pc:sldMkLst>
      </pc:sldChg>
    </pc:docChg>
  </pc:docChgLst>
  <pc:docChgLst>
    <pc:chgData name="Michelle Foos" userId="2c6cc3e8-69ac-474b-97a0-47ec52e0458c" providerId="ADAL" clId="{53F83567-EFE9-4C5C-BEAB-EAA01CD0111E}"/>
    <pc:docChg chg="modSld">
      <pc:chgData name="Michelle Foos" userId="2c6cc3e8-69ac-474b-97a0-47ec52e0458c" providerId="ADAL" clId="{53F83567-EFE9-4C5C-BEAB-EAA01CD0111E}" dt="2024-01-04T13:11:06.042" v="1" actId="20577"/>
      <pc:docMkLst>
        <pc:docMk/>
      </pc:docMkLst>
      <pc:sldChg chg="modSp mod">
        <pc:chgData name="Michelle Foos" userId="2c6cc3e8-69ac-474b-97a0-47ec52e0458c" providerId="ADAL" clId="{53F83567-EFE9-4C5C-BEAB-EAA01CD0111E}" dt="2024-01-04T13:11:06.042" v="1" actId="20577"/>
        <pc:sldMkLst>
          <pc:docMk/>
          <pc:sldMk cId="0" sldId="256"/>
        </pc:sldMkLst>
      </pc:sldChg>
    </pc:docChg>
  </pc:docChgLst>
  <pc:docChgLst>
    <pc:chgData name="Michelle Foos" userId="2c6cc3e8-69ac-474b-97a0-47ec52e0458c" providerId="ADAL" clId="{BA3852E8-DA33-4EB6-8190-8933113A59F1}"/>
    <pc:docChg chg="modSld sldOrd">
      <pc:chgData name="Michelle Foos" userId="2c6cc3e8-69ac-474b-97a0-47ec52e0458c" providerId="ADAL" clId="{BA3852E8-DA33-4EB6-8190-8933113A59F1}" dt="2023-02-14T20:00:43.520" v="1"/>
      <pc:docMkLst>
        <pc:docMk/>
      </pc:docMkLst>
      <pc:sldChg chg="ord">
        <pc:chgData name="Michelle Foos" userId="2c6cc3e8-69ac-474b-97a0-47ec52e0458c" providerId="ADAL" clId="{BA3852E8-DA33-4EB6-8190-8933113A59F1}" dt="2023-02-14T20:00:43.520" v="1"/>
        <pc:sldMkLst>
          <pc:docMk/>
          <pc:sldMk cId="975382177" sldId="405"/>
        </pc:sldMkLst>
      </pc:sldChg>
    </pc:docChg>
  </pc:docChgLst>
  <pc:docChgLst>
    <pc:chgData name="Michelle Foos" userId="2c6cc3e8-69ac-474b-97a0-47ec52e0458c" providerId="ADAL" clId="{5F3AFB97-CADE-4C04-B83B-54AC38905098}"/>
    <pc:docChg chg="undo custSel modSld">
      <pc:chgData name="Michelle Foos" userId="2c6cc3e8-69ac-474b-97a0-47ec52e0458c" providerId="ADAL" clId="{5F3AFB97-CADE-4C04-B83B-54AC38905098}" dt="2025-01-07T13:51:01.172" v="99" actId="20577"/>
      <pc:docMkLst>
        <pc:docMk/>
      </pc:docMkLst>
      <pc:sldChg chg="modSp mod">
        <pc:chgData name="Michelle Foos" userId="2c6cc3e8-69ac-474b-97a0-47ec52e0458c" providerId="ADAL" clId="{5F3AFB97-CADE-4C04-B83B-54AC38905098}" dt="2025-01-07T13:51:01.172" v="99" actId="20577"/>
        <pc:sldMkLst>
          <pc:docMk/>
          <pc:sldMk cId="0" sldId="256"/>
        </pc:sldMkLst>
        <pc:spChg chg="mod">
          <ac:chgData name="Michelle Foos" userId="2c6cc3e8-69ac-474b-97a0-47ec52e0458c" providerId="ADAL" clId="{5F3AFB97-CADE-4C04-B83B-54AC38905098}" dt="2025-01-07T13:51:01.172" v="99" actId="20577"/>
          <ac:spMkLst>
            <pc:docMk/>
            <pc:sldMk cId="0" sldId="256"/>
            <ac:spMk id="4098" creationId="{00000000-0000-0000-0000-000000000000}"/>
          </ac:spMkLst>
        </pc:spChg>
      </pc:sldChg>
      <pc:sldChg chg="modSp mod">
        <pc:chgData name="Michelle Foos" userId="2c6cc3e8-69ac-474b-97a0-47ec52e0458c" providerId="ADAL" clId="{5F3AFB97-CADE-4C04-B83B-54AC38905098}" dt="2025-01-07T13:50:01.949" v="97" actId="33524"/>
        <pc:sldMkLst>
          <pc:docMk/>
          <pc:sldMk cId="0" sldId="363"/>
        </pc:sldMkLst>
        <pc:graphicFrameChg chg="modGraphic">
          <ac:chgData name="Michelle Foos" userId="2c6cc3e8-69ac-474b-97a0-47ec52e0458c" providerId="ADAL" clId="{5F3AFB97-CADE-4C04-B83B-54AC38905098}" dt="2025-01-07T13:50:01.949" v="97" actId="33524"/>
          <ac:graphicFrameMkLst>
            <pc:docMk/>
            <pc:sldMk cId="0" sldId="363"/>
            <ac:graphicFrameMk id="3" creationId="{00000000-0000-0000-0000-000000000000}"/>
          </ac:graphicFrameMkLst>
        </pc:graphicFrameChg>
      </pc:sldChg>
      <pc:sldChg chg="modSp mod">
        <pc:chgData name="Michelle Foos" userId="2c6cc3e8-69ac-474b-97a0-47ec52e0458c" providerId="ADAL" clId="{5F3AFB97-CADE-4C04-B83B-54AC38905098}" dt="2025-01-07T13:46:35.760" v="68" actId="113"/>
        <pc:sldMkLst>
          <pc:docMk/>
          <pc:sldMk cId="85438637" sldId="409"/>
        </pc:sldMkLst>
        <pc:spChg chg="mod">
          <ac:chgData name="Michelle Foos" userId="2c6cc3e8-69ac-474b-97a0-47ec52e0458c" providerId="ADAL" clId="{5F3AFB97-CADE-4C04-B83B-54AC38905098}" dt="2025-01-07T13:46:35.760" v="68" actId="113"/>
          <ac:spMkLst>
            <pc:docMk/>
            <pc:sldMk cId="85438637" sldId="409"/>
            <ac:spMk id="3" creationId="{00000000-0000-0000-0000-000000000000}"/>
          </ac:spMkLst>
        </pc:spChg>
      </pc:sldChg>
      <pc:sldChg chg="modSp mod">
        <pc:chgData name="Michelle Foos" userId="2c6cc3e8-69ac-474b-97a0-47ec52e0458c" providerId="ADAL" clId="{5F3AFB97-CADE-4C04-B83B-54AC38905098}" dt="2025-01-07T13:47:57.069" v="87" actId="20577"/>
        <pc:sldMkLst>
          <pc:docMk/>
          <pc:sldMk cId="7977042" sldId="419"/>
        </pc:sldMkLst>
        <pc:spChg chg="mod">
          <ac:chgData name="Michelle Foos" userId="2c6cc3e8-69ac-474b-97a0-47ec52e0458c" providerId="ADAL" clId="{5F3AFB97-CADE-4C04-B83B-54AC38905098}" dt="2025-01-07T13:47:57.069" v="87" actId="20577"/>
          <ac:spMkLst>
            <pc:docMk/>
            <pc:sldMk cId="7977042" sldId="419"/>
            <ac:spMk id="4" creationId="{00000000-0000-0000-0000-000000000000}"/>
          </ac:spMkLst>
        </pc:spChg>
      </pc:sldChg>
      <pc:sldChg chg="modSp mod">
        <pc:chgData name="Michelle Foos" userId="2c6cc3e8-69ac-474b-97a0-47ec52e0458c" providerId="ADAL" clId="{5F3AFB97-CADE-4C04-B83B-54AC38905098}" dt="2025-01-07T13:49:27.771" v="96" actId="20577"/>
        <pc:sldMkLst>
          <pc:docMk/>
          <pc:sldMk cId="1769502136" sldId="422"/>
        </pc:sldMkLst>
        <pc:spChg chg="mod">
          <ac:chgData name="Michelle Foos" userId="2c6cc3e8-69ac-474b-97a0-47ec52e0458c" providerId="ADAL" clId="{5F3AFB97-CADE-4C04-B83B-54AC38905098}" dt="2025-01-07T13:49:27.771" v="96" actId="20577"/>
          <ac:spMkLst>
            <pc:docMk/>
            <pc:sldMk cId="1769502136" sldId="422"/>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8"/>
            <a:ext cx="3169920" cy="480387"/>
          </a:xfrm>
          <a:prstGeom prst="rect">
            <a:avLst/>
          </a:prstGeom>
        </p:spPr>
        <p:txBody>
          <a:bodyPr vert="horz" lIns="93938" tIns="46969" rIns="93938" bIns="46969" rtlCol="0"/>
          <a:lstStyle>
            <a:lvl1pPr algn="l">
              <a:defRPr sz="1200"/>
            </a:lvl1pPr>
          </a:lstStyle>
          <a:p>
            <a:pPr>
              <a:defRPr/>
            </a:pPr>
            <a:endParaRPr lang="en-US" dirty="0"/>
          </a:p>
        </p:txBody>
      </p:sp>
      <p:sp>
        <p:nvSpPr>
          <p:cNvPr id="3" name="Date Placeholder 2"/>
          <p:cNvSpPr>
            <a:spLocks noGrp="1"/>
          </p:cNvSpPr>
          <p:nvPr>
            <p:ph type="dt" sz="quarter" idx="1"/>
          </p:nvPr>
        </p:nvSpPr>
        <p:spPr>
          <a:xfrm>
            <a:off x="4143589" y="8"/>
            <a:ext cx="3169920" cy="480387"/>
          </a:xfrm>
          <a:prstGeom prst="rect">
            <a:avLst/>
          </a:prstGeom>
        </p:spPr>
        <p:txBody>
          <a:bodyPr vert="horz" lIns="93938" tIns="46969" rIns="93938" bIns="46969" rtlCol="0"/>
          <a:lstStyle>
            <a:lvl1pPr algn="r">
              <a:defRPr sz="1200"/>
            </a:lvl1pPr>
          </a:lstStyle>
          <a:p>
            <a:pPr>
              <a:defRPr/>
            </a:pPr>
            <a:fld id="{7A014035-08A4-4E25-811D-BBFF28B6891D}" type="datetimeFigureOut">
              <a:rPr lang="en-US"/>
              <a:pPr>
                <a:defRPr/>
              </a:pPr>
              <a:t>1/7/2025</a:t>
            </a:fld>
            <a:endParaRPr lang="en-US" dirty="0"/>
          </a:p>
        </p:txBody>
      </p:sp>
      <p:sp>
        <p:nvSpPr>
          <p:cNvPr id="4" name="Footer Placeholder 3"/>
          <p:cNvSpPr>
            <a:spLocks noGrp="1"/>
          </p:cNvSpPr>
          <p:nvPr>
            <p:ph type="ftr" sz="quarter" idx="2"/>
          </p:nvPr>
        </p:nvSpPr>
        <p:spPr>
          <a:xfrm>
            <a:off x="1" y="9119180"/>
            <a:ext cx="3169920" cy="480387"/>
          </a:xfrm>
          <a:prstGeom prst="rect">
            <a:avLst/>
          </a:prstGeom>
        </p:spPr>
        <p:txBody>
          <a:bodyPr vert="horz" lIns="93938" tIns="46969" rIns="93938" bIns="4696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4143589" y="9119180"/>
            <a:ext cx="3169920" cy="480387"/>
          </a:xfrm>
          <a:prstGeom prst="rect">
            <a:avLst/>
          </a:prstGeom>
        </p:spPr>
        <p:txBody>
          <a:bodyPr vert="horz" lIns="93938" tIns="46969" rIns="93938" bIns="46969" rtlCol="0" anchor="b"/>
          <a:lstStyle>
            <a:lvl1pPr algn="r">
              <a:defRPr sz="1200"/>
            </a:lvl1pPr>
          </a:lstStyle>
          <a:p>
            <a:pPr>
              <a:defRPr/>
            </a:pPr>
            <a:fld id="{EEB28188-20B4-461F-A6DB-34A2C25946B2}" type="slidenum">
              <a:rPr lang="en-US"/>
              <a:pPr>
                <a:defRPr/>
              </a:pPr>
              <a:t>‹#›</a:t>
            </a:fld>
            <a:endParaRPr lang="en-US" dirty="0"/>
          </a:p>
        </p:txBody>
      </p:sp>
    </p:spTree>
    <p:extLst>
      <p:ext uri="{BB962C8B-B14F-4D97-AF65-F5344CB8AC3E}">
        <p14:creationId xmlns:p14="http://schemas.microsoft.com/office/powerpoint/2010/main" val="3162521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8"/>
            <a:ext cx="3169920" cy="480387"/>
          </a:xfrm>
          <a:prstGeom prst="rect">
            <a:avLst/>
          </a:prstGeom>
          <a:noFill/>
          <a:ln w="9525">
            <a:noFill/>
            <a:miter lim="800000"/>
            <a:headEnd/>
            <a:tailEnd/>
          </a:ln>
          <a:effectLst/>
        </p:spPr>
        <p:txBody>
          <a:bodyPr vert="horz" wrap="square" lIns="93938" tIns="46969" rIns="93938" bIns="46969" numCol="1" anchor="t" anchorCtr="0" compatLnSpc="1">
            <a:prstTxWarp prst="textNoShape">
              <a:avLst/>
            </a:prstTxWarp>
          </a:bodyPr>
          <a:lstStyle>
            <a:lvl1pPr>
              <a:defRPr sz="1200"/>
            </a:lvl1pPr>
          </a:lstStyle>
          <a:p>
            <a:pPr>
              <a:defRPr/>
            </a:pPr>
            <a:endParaRPr lang="en-US" dirty="0"/>
          </a:p>
        </p:txBody>
      </p:sp>
      <p:sp>
        <p:nvSpPr>
          <p:cNvPr id="22531" name="Rectangle 3"/>
          <p:cNvSpPr>
            <a:spLocks noGrp="1" noChangeArrowheads="1"/>
          </p:cNvSpPr>
          <p:nvPr>
            <p:ph type="dt" idx="1"/>
          </p:nvPr>
        </p:nvSpPr>
        <p:spPr bwMode="auto">
          <a:xfrm>
            <a:off x="4143589" y="8"/>
            <a:ext cx="3169920" cy="480387"/>
          </a:xfrm>
          <a:prstGeom prst="rect">
            <a:avLst/>
          </a:prstGeom>
          <a:noFill/>
          <a:ln w="9525">
            <a:noFill/>
            <a:miter lim="800000"/>
            <a:headEnd/>
            <a:tailEnd/>
          </a:ln>
          <a:effectLst/>
        </p:spPr>
        <p:txBody>
          <a:bodyPr vert="horz" wrap="square" lIns="93938" tIns="46969" rIns="93938" bIns="46969" numCol="1" anchor="t" anchorCtr="0" compatLnSpc="1">
            <a:prstTxWarp prst="textNoShape">
              <a:avLst/>
            </a:prstTxWarp>
          </a:bodyPr>
          <a:lstStyle>
            <a:lvl1pPr algn="r">
              <a:defRPr sz="1200"/>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258888" y="722313"/>
            <a:ext cx="4797425" cy="35972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31520" y="4561234"/>
            <a:ext cx="5852160" cy="4318573"/>
          </a:xfrm>
          <a:prstGeom prst="rect">
            <a:avLst/>
          </a:prstGeom>
          <a:noFill/>
          <a:ln w="9525">
            <a:noFill/>
            <a:miter lim="800000"/>
            <a:headEnd/>
            <a:tailEnd/>
          </a:ln>
          <a:effectLst/>
        </p:spPr>
        <p:txBody>
          <a:bodyPr vert="horz" wrap="square" lIns="93938" tIns="46969" rIns="93938" bIns="469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1" y="9119180"/>
            <a:ext cx="3169920" cy="480387"/>
          </a:xfrm>
          <a:prstGeom prst="rect">
            <a:avLst/>
          </a:prstGeom>
          <a:noFill/>
          <a:ln w="9525">
            <a:noFill/>
            <a:miter lim="800000"/>
            <a:headEnd/>
            <a:tailEnd/>
          </a:ln>
          <a:effectLst/>
        </p:spPr>
        <p:txBody>
          <a:bodyPr vert="horz" wrap="square" lIns="93938" tIns="46969" rIns="93938" bIns="46969" numCol="1" anchor="b" anchorCtr="0" compatLnSpc="1">
            <a:prstTxWarp prst="textNoShape">
              <a:avLst/>
            </a:prstTxWarp>
          </a:bodyPr>
          <a:lstStyle>
            <a:lvl1pPr>
              <a:defRPr sz="1200"/>
            </a:lvl1pPr>
          </a:lstStyle>
          <a:p>
            <a:pPr>
              <a:defRPr/>
            </a:pPr>
            <a:endParaRPr lang="en-US" dirty="0"/>
          </a:p>
        </p:txBody>
      </p:sp>
      <p:sp>
        <p:nvSpPr>
          <p:cNvPr id="22535" name="Rectangle 7"/>
          <p:cNvSpPr>
            <a:spLocks noGrp="1" noChangeArrowheads="1"/>
          </p:cNvSpPr>
          <p:nvPr>
            <p:ph type="sldNum" sz="quarter" idx="5"/>
          </p:nvPr>
        </p:nvSpPr>
        <p:spPr bwMode="auto">
          <a:xfrm>
            <a:off x="4143589" y="9119180"/>
            <a:ext cx="3169920" cy="480387"/>
          </a:xfrm>
          <a:prstGeom prst="rect">
            <a:avLst/>
          </a:prstGeom>
          <a:noFill/>
          <a:ln w="9525">
            <a:noFill/>
            <a:miter lim="800000"/>
            <a:headEnd/>
            <a:tailEnd/>
          </a:ln>
          <a:effectLst/>
        </p:spPr>
        <p:txBody>
          <a:bodyPr vert="horz" wrap="square" lIns="93938" tIns="46969" rIns="93938" bIns="46969" numCol="1" anchor="b" anchorCtr="0" compatLnSpc="1">
            <a:prstTxWarp prst="textNoShape">
              <a:avLst/>
            </a:prstTxWarp>
          </a:bodyPr>
          <a:lstStyle>
            <a:lvl1pPr algn="r">
              <a:defRPr sz="1200"/>
            </a:lvl1pPr>
          </a:lstStyle>
          <a:p>
            <a:pPr>
              <a:defRPr/>
            </a:pPr>
            <a:fld id="{D61621E6-5DE7-406C-AC04-58D149BA2235}" type="slidenum">
              <a:rPr lang="en-US"/>
              <a:pPr>
                <a:defRPr/>
              </a:pPr>
              <a:t>‹#›</a:t>
            </a:fld>
            <a:endParaRPr lang="en-US" dirty="0"/>
          </a:p>
        </p:txBody>
      </p:sp>
    </p:spTree>
    <p:extLst>
      <p:ext uri="{BB962C8B-B14F-4D97-AF65-F5344CB8AC3E}">
        <p14:creationId xmlns:p14="http://schemas.microsoft.com/office/powerpoint/2010/main" val="1105727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family gives consent to contact</a:t>
            </a:r>
            <a:r>
              <a:rPr lang="en-US" baseline="0" dirty="0"/>
              <a:t> third parties, program staff must adhere to program safety and privacy policies and procedures and ensure</a:t>
            </a:r>
          </a:p>
          <a:p>
            <a:endParaRPr lang="en-US" baseline="0" dirty="0"/>
          </a:p>
          <a:p>
            <a:r>
              <a:rPr lang="en-US" baseline="0" dirty="0"/>
              <a:t>If a child moves from EHS to HS, staff must verify the family’s income again. </a:t>
            </a:r>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10</a:t>
            </a:fld>
            <a:endParaRPr lang="en-US" dirty="0"/>
          </a:p>
        </p:txBody>
      </p:sp>
    </p:spTree>
    <p:extLst>
      <p:ext uri="{BB962C8B-B14F-4D97-AF65-F5344CB8AC3E}">
        <p14:creationId xmlns:p14="http://schemas.microsoft.com/office/powerpoint/2010/main" val="420776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11</a:t>
            </a:fld>
            <a:endParaRPr lang="en-US" dirty="0"/>
          </a:p>
        </p:txBody>
      </p:sp>
    </p:spTree>
    <p:extLst>
      <p:ext uri="{BB962C8B-B14F-4D97-AF65-F5344CB8AC3E}">
        <p14:creationId xmlns:p14="http://schemas.microsoft.com/office/powerpoint/2010/main" val="242428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family</a:t>
            </a:r>
            <a:r>
              <a:rPr lang="en-US" baseline="0" dirty="0"/>
              <a:t> can present a court order </a:t>
            </a:r>
          </a:p>
          <a:p>
            <a:endParaRPr lang="en-US" baseline="0" dirty="0"/>
          </a:p>
          <a:p>
            <a:r>
              <a:rPr lang="en-US" dirty="0"/>
              <a:t>Program</a:t>
            </a:r>
            <a:r>
              <a:rPr lang="en-US" baseline="0" dirty="0"/>
              <a:t> staff must (1) describe efforts made to verify whether the information is accurate and (2) state whether the family is categorically eligible. </a:t>
            </a:r>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12</a:t>
            </a:fld>
            <a:endParaRPr lang="en-US" dirty="0"/>
          </a:p>
        </p:txBody>
      </p:sp>
    </p:spTree>
    <p:extLst>
      <p:ext uri="{BB962C8B-B14F-4D97-AF65-F5344CB8AC3E}">
        <p14:creationId xmlns:p14="http://schemas.microsoft.com/office/powerpoint/2010/main" val="347048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family consents,</a:t>
            </a:r>
            <a:r>
              <a:rPr lang="en-US" baseline="0" dirty="0"/>
              <a:t> </a:t>
            </a:r>
            <a:r>
              <a:rPr lang="en-US" dirty="0"/>
              <a:t>staff may</a:t>
            </a:r>
            <a:r>
              <a:rPr lang="en-US" baseline="0" dirty="0"/>
              <a:t> seek information from third parties who have first hand knowledge about the family’s eligibility.  Staff must adhere to program privacy policies and procedures and ensure the eligibility determination record is up to date.  </a:t>
            </a:r>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13</a:t>
            </a:fld>
            <a:endParaRPr lang="en-US" dirty="0"/>
          </a:p>
        </p:txBody>
      </p:sp>
    </p:spTree>
    <p:extLst>
      <p:ext uri="{BB962C8B-B14F-4D97-AF65-F5344CB8AC3E}">
        <p14:creationId xmlns:p14="http://schemas.microsoft.com/office/powerpoint/2010/main" val="83667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15</a:t>
            </a:fld>
            <a:endParaRPr lang="en-US" dirty="0"/>
          </a:p>
        </p:txBody>
      </p:sp>
    </p:spTree>
    <p:extLst>
      <p:ext uri="{BB962C8B-B14F-4D97-AF65-F5344CB8AC3E}">
        <p14:creationId xmlns:p14="http://schemas.microsoft.com/office/powerpoint/2010/main" val="122597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17</a:t>
            </a:fld>
            <a:endParaRPr lang="en-US" dirty="0"/>
          </a:p>
        </p:txBody>
      </p:sp>
    </p:spTree>
    <p:extLst>
      <p:ext uri="{BB962C8B-B14F-4D97-AF65-F5344CB8AC3E}">
        <p14:creationId xmlns:p14="http://schemas.microsoft.com/office/powerpoint/2010/main" val="249596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must conduct</a:t>
            </a:r>
            <a:r>
              <a:rPr lang="en-US" baseline="0" dirty="0"/>
              <a:t> an in person interview with each family.</a:t>
            </a:r>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2</a:t>
            </a:fld>
            <a:endParaRPr lang="en-US" dirty="0"/>
          </a:p>
        </p:txBody>
      </p:sp>
    </p:spTree>
    <p:extLst>
      <p:ext uri="{BB962C8B-B14F-4D97-AF65-F5344CB8AC3E}">
        <p14:creationId xmlns:p14="http://schemas.microsoft.com/office/powerpoint/2010/main" val="326203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a:t>Staff must create an eligibility determination record for each participant. The program may keep these records electronically.   Regardless of the format, the program must keep these records for all currently enrolled participants for as long as they are enrolled and for 1 year after they have either stopped receiving services or are no longer enrolled.  </a:t>
            </a:r>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3</a:t>
            </a:fld>
            <a:endParaRPr lang="en-US" dirty="0"/>
          </a:p>
        </p:txBody>
      </p:sp>
    </p:spTree>
    <p:extLst>
      <p:ext uri="{BB962C8B-B14F-4D97-AF65-F5344CB8AC3E}">
        <p14:creationId xmlns:p14="http://schemas.microsoft.com/office/powerpoint/2010/main" val="187223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4</a:t>
            </a:fld>
            <a:endParaRPr lang="en-US" dirty="0"/>
          </a:p>
        </p:txBody>
      </p:sp>
    </p:spTree>
    <p:extLst>
      <p:ext uri="{BB962C8B-B14F-4D97-AF65-F5344CB8AC3E}">
        <p14:creationId xmlns:p14="http://schemas.microsoft.com/office/powerpoint/2010/main" val="412907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OMB clearance still good</a:t>
            </a:r>
            <a:r>
              <a:rPr lang="en-US" baseline="0" dirty="0"/>
              <a:t> on this form and OHS will not be making any changes.</a:t>
            </a:r>
            <a:endParaRPr lang="en-US" dirty="0"/>
          </a:p>
          <a:p>
            <a:r>
              <a:rPr lang="en-US" dirty="0"/>
              <a:t>OHS eligibility worksheet has not changed.  Continue to use this worksheet to determine and record eligibility.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5</a:t>
            </a:fld>
            <a:endParaRPr lang="en-US" dirty="0"/>
          </a:p>
        </p:txBody>
      </p:sp>
    </p:spTree>
    <p:extLst>
      <p:ext uri="{BB962C8B-B14F-4D97-AF65-F5344CB8AC3E}">
        <p14:creationId xmlns:p14="http://schemas.microsoft.com/office/powerpoint/2010/main" val="321822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6</a:t>
            </a:fld>
            <a:endParaRPr lang="en-US" dirty="0"/>
          </a:p>
        </p:txBody>
      </p:sp>
    </p:spTree>
    <p:extLst>
      <p:ext uri="{BB962C8B-B14F-4D97-AF65-F5344CB8AC3E}">
        <p14:creationId xmlns:p14="http://schemas.microsoft.com/office/powerpoint/2010/main" val="339820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Public assistance includes TANF and SSI.  We believe this is consistent with longstanding Head Start guidance.  We appreciate the suggestion that we to extend the </a:t>
            </a:r>
            <a:r>
              <a:rPr lang="en-US" i="1" dirty="0"/>
              <a:t>public assistance </a:t>
            </a:r>
            <a:r>
              <a:rPr lang="en-US" dirty="0"/>
              <a:t>definition to include Medicaid, SNAP, child care and other benefits.  However, we have narrowly construed public assistance in the past and believe that our interpretation of public assistance is consistent with the overall thrust of the eligibility requirements, which emphasize serving children from families in the lowest income brackets. Some forms of public assistance such as Medicaid, SNAP and child care have eligibility levels higher than the Head Start eligibility level.  For example, SNAP eligibility is 130 percent of the poverty line and child-care eligibility in some states is higher than 150 percent of poverty.  Further, when Congress expanded eligibility to include the ability for grantees to serve families with incomes between 100 and 130 percent of the poverty level, they provided very narrow authority to do so.  This indicates that Congress’s intent was not to broadly expand eligibility to higher incomes.  Therefore, Head Start considering TANF and SSI as public assistance is consistent with the statute and the intent of Congress that Head Start programs should serve families with the lowest income and the greatest need.</a:t>
            </a:r>
          </a:p>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7</a:t>
            </a:fld>
            <a:endParaRPr lang="en-US" dirty="0"/>
          </a:p>
        </p:txBody>
      </p:sp>
    </p:spTree>
    <p:extLst>
      <p:ext uri="{BB962C8B-B14F-4D97-AF65-F5344CB8AC3E}">
        <p14:creationId xmlns:p14="http://schemas.microsoft.com/office/powerpoint/2010/main" val="326379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t>IF</a:t>
            </a:r>
            <a:r>
              <a:rPr lang="en-US" dirty="0"/>
              <a:t>, the family’s income is </a:t>
            </a:r>
            <a:r>
              <a:rPr lang="en-US" b="1" dirty="0"/>
              <a:t>above the poverty line, </a:t>
            </a:r>
            <a:r>
              <a:rPr lang="en-US" dirty="0"/>
              <a:t>a program may enroll up to </a:t>
            </a:r>
            <a:r>
              <a:rPr lang="en-US" b="1" dirty="0"/>
              <a:t>10% </a:t>
            </a:r>
            <a:r>
              <a:rPr lang="en-US" dirty="0"/>
              <a:t>of their enrollment with pregnant woman or children who would be over-income families</a:t>
            </a:r>
          </a:p>
          <a:p>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8</a:t>
            </a:fld>
            <a:endParaRPr lang="en-US" dirty="0"/>
          </a:p>
        </p:txBody>
      </p:sp>
    </p:spTree>
    <p:extLst>
      <p:ext uri="{BB962C8B-B14F-4D97-AF65-F5344CB8AC3E}">
        <p14:creationId xmlns:p14="http://schemas.microsoft.com/office/powerpoint/2010/main" val="55534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program</a:t>
            </a:r>
            <a:r>
              <a:rPr lang="en-US" baseline="0" dirty="0"/>
              <a:t> may enroll an additional 35% </a:t>
            </a:r>
            <a:r>
              <a:rPr lang="en-US" dirty="0"/>
              <a:t>of participants whose families are neither income nor categorically eligible and whose families incomes are below 130 percent of the poverty line, if</a:t>
            </a:r>
            <a:r>
              <a:rPr lang="en-US" baseline="0" dirty="0"/>
              <a:t> the program establishes and implements outreach and enrollment policies and procedures to ensure it is meeting the needs of income or categorically eligible pregnant women, children, and children with disabilities, before serving ineligible pregnant women or children AND establishes criteria that ensures eligible pregnant women and children are served first.</a:t>
            </a:r>
            <a:endParaRPr lang="en-US" dirty="0"/>
          </a:p>
        </p:txBody>
      </p:sp>
      <p:sp>
        <p:nvSpPr>
          <p:cNvPr id="4" name="Slide Number Placeholder 3"/>
          <p:cNvSpPr>
            <a:spLocks noGrp="1"/>
          </p:cNvSpPr>
          <p:nvPr>
            <p:ph type="sldNum" sz="quarter" idx="10"/>
          </p:nvPr>
        </p:nvSpPr>
        <p:spPr/>
        <p:txBody>
          <a:bodyPr/>
          <a:lstStyle/>
          <a:p>
            <a:pPr>
              <a:defRPr/>
            </a:pPr>
            <a:fld id="{D61621E6-5DE7-406C-AC04-58D149BA2235}" type="slidenum">
              <a:rPr lang="en-US" smtClean="0"/>
              <a:pPr>
                <a:defRPr/>
              </a:pPr>
              <a:t>9</a:t>
            </a:fld>
            <a:endParaRPr lang="en-US" dirty="0"/>
          </a:p>
        </p:txBody>
      </p:sp>
    </p:spTree>
    <p:extLst>
      <p:ext uri="{BB962C8B-B14F-4D97-AF65-F5344CB8AC3E}">
        <p14:creationId xmlns:p14="http://schemas.microsoft.com/office/powerpoint/2010/main" val="62813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B2D9C61C-595A-4C88-ADF4-C0CE664CA66A}" type="slidenum">
              <a:rPr lang="en-US"/>
              <a:pPr>
                <a:defRPr/>
              </a:pPr>
              <a:t>‹#›</a:t>
            </a:fld>
            <a:endParaRPr lang="en-US" dirty="0"/>
          </a:p>
        </p:txBody>
      </p:sp>
      <p:sp>
        <p:nvSpPr>
          <p:cNvPr id="5" name="TextBox 4"/>
          <p:cNvSpPr txBox="1"/>
          <p:nvPr userDrawn="1"/>
        </p:nvSpPr>
        <p:spPr>
          <a:xfrm>
            <a:off x="1447800" y="4572000"/>
            <a:ext cx="6172200" cy="954107"/>
          </a:xfrm>
          <a:prstGeom prst="rect">
            <a:avLst/>
          </a:prstGeom>
          <a:noFill/>
        </p:spPr>
        <p:txBody>
          <a:bodyPr wrap="square" rtlCol="0">
            <a:spAutoFit/>
          </a:bodyPr>
          <a:lstStyle/>
          <a:p>
            <a:pPr algn="ctr"/>
            <a:r>
              <a:rPr lang="en-US" sz="2800" b="1" dirty="0">
                <a:solidFill>
                  <a:schemeClr val="bg2"/>
                </a:solidFill>
              </a:rPr>
              <a:t>NOT FOR DISTRIBUTION. </a:t>
            </a:r>
          </a:p>
          <a:p>
            <a:pPr algn="ctr"/>
            <a:r>
              <a:rPr lang="en-US" sz="2800" b="1" dirty="0">
                <a:solidFill>
                  <a:schemeClr val="bg2"/>
                </a:solidFill>
              </a:rPr>
              <a:t>FOR FEDERAL STAFF USE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68884E59-631F-4E94-91DC-91C139D5780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AFBCFD2F-60E0-4F31-92AC-F08ADA8D5BA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099391D1-489D-42B3-B8DD-C8847ECB4D4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15C4237A-E61C-499D-8925-7C62E9EB4618}"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129AC9D3-7ADB-495C-8850-4FFF3FADB16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084374FF-B395-4C93-A8D3-F1A6C79A864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AD9D152-7F8E-4FC2-AB32-7F13B9C1779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65E037B0-C4F8-4658-8605-C7F07B340E9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303DFFA0-BCBD-43C0-B576-BCDF770D31D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8438"/>
            <a:ext cx="21717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98438"/>
            <a:ext cx="63627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5F016CB6-8D1A-42AE-BF6E-628D10CAAE9C}"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6" name="Rectangle 18"/>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5C649813-CD6C-4B3E-A17B-33CCB342011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84B4FC3F-BCE5-469C-999E-22E0C6E34DB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5C223EB4-7299-44E8-B339-0BE61310609A}"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38EFB3CD-B10A-4D7E-827A-F05AD803B8D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791EA0DD-1FB0-437B-A867-D3CBA2C622F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5447CB07-7A1E-4A03-8F55-B2D510D32CB1}"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72E06A26-342D-4F24-9F30-63DC56DE07D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22E82EE8-5EC8-480F-92F4-6DFD034DF501}"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CD703A4-2342-4EC3-B310-7A4CBC417341}"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4E9ABB69-455D-4044-B718-F050357472F3}"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C938B7A-1E7A-4323-8B17-853990DBB9C4}"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8438"/>
            <a:ext cx="21717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98438"/>
            <a:ext cx="63627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E7BFE564-D52D-4287-8588-D2FA7BD8AC5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838200"/>
            <a:ext cx="9144000" cy="152400"/>
          </a:xfrm>
          <a:prstGeom prst="rect">
            <a:avLst/>
          </a:prstGeom>
          <a:solidFill>
            <a:srgbClr val="0060A9"/>
          </a:solidFill>
          <a:ln w="9525">
            <a:noFill/>
            <a:miter lim="800000"/>
            <a:headEnd/>
            <a:tailEnd/>
          </a:ln>
          <a:effectLst/>
        </p:spPr>
        <p:txBody>
          <a:bodyPr wrap="none" anchor="ctr"/>
          <a:lstStyle/>
          <a:p>
            <a:pPr>
              <a:defRPr/>
            </a:pPr>
            <a:endParaRPr lang="en-US" dirty="0"/>
          </a:p>
        </p:txBody>
      </p:sp>
      <p:sp>
        <p:nvSpPr>
          <p:cNvPr id="44035" name="Rectangle 3"/>
          <p:cNvSpPr>
            <a:spLocks noChangeArrowheads="1"/>
          </p:cNvSpPr>
          <p:nvPr/>
        </p:nvSpPr>
        <p:spPr bwMode="auto">
          <a:xfrm>
            <a:off x="3659188" y="1508125"/>
            <a:ext cx="1825625" cy="396875"/>
          </a:xfrm>
          <a:prstGeom prst="rect">
            <a:avLst/>
          </a:prstGeom>
          <a:noFill/>
          <a:ln w="9525">
            <a:noFill/>
            <a:miter lim="800000"/>
            <a:headEnd/>
            <a:tailEnd/>
          </a:ln>
          <a:effectLst/>
        </p:spPr>
        <p:txBody>
          <a:bodyPr wrap="none">
            <a:spAutoFit/>
          </a:bodyPr>
          <a:lstStyle/>
          <a:p>
            <a:pPr>
              <a:defRPr/>
            </a:pPr>
            <a:r>
              <a:rPr lang="en-US" sz="2000" b="1" dirty="0"/>
              <a:t>HEAD START</a:t>
            </a:r>
          </a:p>
        </p:txBody>
      </p:sp>
      <p:pic>
        <p:nvPicPr>
          <p:cNvPr id="1028" name="Picture 4" descr="BLOCKS_LOGO"/>
          <p:cNvPicPr>
            <a:picLocks noChangeAspect="1" noChangeArrowheads="1"/>
          </p:cNvPicPr>
          <p:nvPr/>
        </p:nvPicPr>
        <p:blipFill>
          <a:blip r:embed="rId13" cstate="print"/>
          <a:srcRect/>
          <a:stretch>
            <a:fillRect/>
          </a:stretch>
        </p:blipFill>
        <p:spPr bwMode="auto">
          <a:xfrm>
            <a:off x="5486400" y="188913"/>
            <a:ext cx="1700213" cy="1700212"/>
          </a:xfrm>
          <a:prstGeom prst="rect">
            <a:avLst/>
          </a:prstGeom>
          <a:noFill/>
          <a:ln w="9525">
            <a:noFill/>
            <a:miter lim="800000"/>
            <a:headEnd/>
            <a:tailEnd/>
          </a:ln>
        </p:spPr>
      </p:pic>
      <p:sp>
        <p:nvSpPr>
          <p:cNvPr id="44037" name="Rectangle 5"/>
          <p:cNvSpPr>
            <a:spLocks noChangeArrowheads="1"/>
          </p:cNvSpPr>
          <p:nvPr/>
        </p:nvSpPr>
        <p:spPr bwMode="auto">
          <a:xfrm>
            <a:off x="0" y="838200"/>
            <a:ext cx="9144000" cy="152400"/>
          </a:xfrm>
          <a:prstGeom prst="rect">
            <a:avLst/>
          </a:prstGeom>
          <a:solidFill>
            <a:srgbClr val="B40022"/>
          </a:solidFill>
          <a:ln w="9525">
            <a:noFill/>
            <a:miter lim="800000"/>
            <a:headEnd/>
            <a:tailEnd/>
          </a:ln>
          <a:effectLst/>
        </p:spPr>
        <p:txBody>
          <a:bodyPr wrap="none" anchor="ctr"/>
          <a:lstStyle/>
          <a:p>
            <a:pPr>
              <a:defRPr/>
            </a:pPr>
            <a:endParaRPr lang="en-US" dirty="0"/>
          </a:p>
        </p:txBody>
      </p:sp>
      <p:sp>
        <p:nvSpPr>
          <p:cNvPr id="44038" name="Rectangle 6"/>
          <p:cNvSpPr>
            <a:spLocks noChangeArrowheads="1"/>
          </p:cNvSpPr>
          <p:nvPr/>
        </p:nvSpPr>
        <p:spPr bwMode="auto">
          <a:xfrm>
            <a:off x="0" y="0"/>
            <a:ext cx="9144000" cy="838200"/>
          </a:xfrm>
          <a:prstGeom prst="rect">
            <a:avLst/>
          </a:prstGeom>
          <a:solidFill>
            <a:srgbClr val="0060A9"/>
          </a:solidFill>
          <a:ln w="9525">
            <a:noFill/>
            <a:miter lim="800000"/>
            <a:headEnd/>
            <a:tailEnd/>
          </a:ln>
        </p:spPr>
        <p:txBody>
          <a:bodyPr/>
          <a:lstStyle/>
          <a:p>
            <a:pPr>
              <a:defRPr/>
            </a:pPr>
            <a:endParaRPr lang="en-US" dirty="0">
              <a:solidFill>
                <a:srgbClr val="A42700"/>
              </a:solidFill>
            </a:endParaRPr>
          </a:p>
        </p:txBody>
      </p:sp>
      <p:sp>
        <p:nvSpPr>
          <p:cNvPr id="44039" name="Rectangle 7"/>
          <p:cNvSpPr>
            <a:spLocks noChangeArrowheads="1"/>
          </p:cNvSpPr>
          <p:nvPr/>
        </p:nvSpPr>
        <p:spPr bwMode="auto">
          <a:xfrm>
            <a:off x="3659188" y="1508125"/>
            <a:ext cx="1825625" cy="396875"/>
          </a:xfrm>
          <a:prstGeom prst="rect">
            <a:avLst/>
          </a:prstGeom>
          <a:noFill/>
          <a:ln w="9525">
            <a:noFill/>
            <a:miter lim="800000"/>
            <a:headEnd/>
            <a:tailEnd/>
          </a:ln>
          <a:effectLst/>
        </p:spPr>
        <p:txBody>
          <a:bodyPr wrap="none">
            <a:spAutoFit/>
          </a:bodyPr>
          <a:lstStyle/>
          <a:p>
            <a:pPr>
              <a:defRPr/>
            </a:pPr>
            <a:r>
              <a:rPr lang="en-US" sz="2000" b="1" dirty="0">
                <a:solidFill>
                  <a:srgbClr val="333399"/>
                </a:solidFill>
              </a:rPr>
              <a:t>HEAD START</a:t>
            </a:r>
          </a:p>
        </p:txBody>
      </p:sp>
      <p:pic>
        <p:nvPicPr>
          <p:cNvPr id="1032" name="Picture 8" descr="BLOCKS_LOGO"/>
          <p:cNvPicPr>
            <a:picLocks noChangeAspect="1" noChangeArrowheads="1"/>
          </p:cNvPicPr>
          <p:nvPr/>
        </p:nvPicPr>
        <p:blipFill>
          <a:blip r:embed="rId13" cstate="print"/>
          <a:srcRect/>
          <a:stretch>
            <a:fillRect/>
          </a:stretch>
        </p:blipFill>
        <p:spPr bwMode="auto">
          <a:xfrm>
            <a:off x="5486400" y="188913"/>
            <a:ext cx="1700213" cy="1700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Calibri" pitchFamily="34" charset="0"/>
        </a:defRPr>
      </a:lvl2pPr>
      <a:lvl3pPr algn="l" rtl="0" eaLnBrk="0" fontAlgn="base" hangingPunct="0">
        <a:spcBef>
          <a:spcPct val="0"/>
        </a:spcBef>
        <a:spcAft>
          <a:spcPct val="0"/>
        </a:spcAft>
        <a:defRPr sz="3600" b="1">
          <a:solidFill>
            <a:schemeClr val="bg1"/>
          </a:solidFill>
          <a:latin typeface="Calibri" pitchFamily="34" charset="0"/>
        </a:defRPr>
      </a:lvl3pPr>
      <a:lvl4pPr algn="l" rtl="0" eaLnBrk="0" fontAlgn="base" hangingPunct="0">
        <a:spcBef>
          <a:spcPct val="0"/>
        </a:spcBef>
        <a:spcAft>
          <a:spcPct val="0"/>
        </a:spcAft>
        <a:defRPr sz="3600" b="1">
          <a:solidFill>
            <a:schemeClr val="bg1"/>
          </a:solidFill>
          <a:latin typeface="Calibri" pitchFamily="34" charset="0"/>
        </a:defRPr>
      </a:lvl4pPr>
      <a:lvl5pPr algn="l" rtl="0" eaLnBrk="0" fontAlgn="base" hangingPunct="0">
        <a:spcBef>
          <a:spcPct val="0"/>
        </a:spcBef>
        <a:spcAft>
          <a:spcPct val="0"/>
        </a:spcAft>
        <a:defRPr sz="3600" b="1">
          <a:solidFill>
            <a:schemeClr val="bg1"/>
          </a:solidFill>
          <a:latin typeface="Calibri" pitchFamily="34" charset="0"/>
        </a:defRPr>
      </a:lvl5pPr>
      <a:lvl6pPr marL="457200" algn="l" rtl="0" fontAlgn="base">
        <a:spcBef>
          <a:spcPct val="0"/>
        </a:spcBef>
        <a:spcAft>
          <a:spcPct val="0"/>
        </a:spcAft>
        <a:defRPr sz="3600" b="1">
          <a:solidFill>
            <a:schemeClr val="bg1"/>
          </a:solidFill>
          <a:latin typeface="Calibri" pitchFamily="34" charset="0"/>
        </a:defRPr>
      </a:lvl6pPr>
      <a:lvl7pPr marL="914400" algn="l" rtl="0" fontAlgn="base">
        <a:spcBef>
          <a:spcPct val="0"/>
        </a:spcBef>
        <a:spcAft>
          <a:spcPct val="0"/>
        </a:spcAft>
        <a:defRPr sz="3600" b="1">
          <a:solidFill>
            <a:schemeClr val="bg1"/>
          </a:solidFill>
          <a:latin typeface="Calibri" pitchFamily="34" charset="0"/>
        </a:defRPr>
      </a:lvl7pPr>
      <a:lvl8pPr marL="1371600" algn="l" rtl="0" fontAlgn="base">
        <a:spcBef>
          <a:spcPct val="0"/>
        </a:spcBef>
        <a:spcAft>
          <a:spcPct val="0"/>
        </a:spcAft>
        <a:defRPr sz="3600" b="1">
          <a:solidFill>
            <a:schemeClr val="bg1"/>
          </a:solidFill>
          <a:latin typeface="Calibri" pitchFamily="34" charset="0"/>
        </a:defRPr>
      </a:lvl8pPr>
      <a:lvl9pPr marL="1828800" algn="l" rtl="0" fontAlgn="base">
        <a:spcBef>
          <a:spcPct val="0"/>
        </a:spcBef>
        <a:spcAft>
          <a:spcPct val="0"/>
        </a:spcAft>
        <a:defRPr sz="3600" b="1">
          <a:solidFill>
            <a:schemeClr val="bg1"/>
          </a:solidFill>
          <a:latin typeface="Calibri" pitchFamily="34" charset="0"/>
        </a:defRPr>
      </a:lvl9pPr>
    </p:titleStyle>
    <p:bodyStyle>
      <a:lvl1pPr marL="228600" indent="-228600" algn="l" rtl="0" eaLnBrk="0" fontAlgn="base" hangingPunct="0">
        <a:spcBef>
          <a:spcPct val="20000"/>
        </a:spcBef>
        <a:spcAft>
          <a:spcPct val="0"/>
        </a:spcAft>
        <a:buChar char="•"/>
        <a:defRPr sz="1600" b="1">
          <a:solidFill>
            <a:schemeClr val="accent2"/>
          </a:solidFill>
          <a:latin typeface="+mn-lt"/>
          <a:ea typeface="+mn-ea"/>
          <a:cs typeface="+mn-cs"/>
        </a:defRPr>
      </a:lvl1pPr>
      <a:lvl2pPr marL="571500" indent="-228600" algn="l" rtl="0" eaLnBrk="0" fontAlgn="base" hangingPunct="0">
        <a:spcBef>
          <a:spcPct val="20000"/>
        </a:spcBef>
        <a:spcAft>
          <a:spcPct val="0"/>
        </a:spcAft>
        <a:buChar char="–"/>
        <a:defRPr sz="1400" b="1">
          <a:solidFill>
            <a:schemeClr val="accent2"/>
          </a:solidFill>
          <a:latin typeface="+mn-lt"/>
        </a:defRPr>
      </a:lvl2pPr>
      <a:lvl3pPr marL="914400" indent="-228600" algn="l" rtl="0" eaLnBrk="0" fontAlgn="base" hangingPunct="0">
        <a:spcBef>
          <a:spcPct val="20000"/>
        </a:spcBef>
        <a:spcAft>
          <a:spcPct val="0"/>
        </a:spcAft>
        <a:buChar char="•"/>
        <a:defRPr sz="1200" b="1">
          <a:solidFill>
            <a:schemeClr val="accent2"/>
          </a:solidFill>
          <a:latin typeface="+mn-lt"/>
        </a:defRPr>
      </a:lvl3pPr>
      <a:lvl4pPr marL="1257300" indent="-228600" algn="l" rtl="0" eaLnBrk="0" fontAlgn="base" hangingPunct="0">
        <a:spcBef>
          <a:spcPct val="20000"/>
        </a:spcBef>
        <a:spcAft>
          <a:spcPct val="0"/>
        </a:spcAft>
        <a:buChar char="–"/>
        <a:defRPr sz="1200" b="1">
          <a:solidFill>
            <a:schemeClr val="accent2"/>
          </a:solidFill>
          <a:latin typeface="+mn-lt"/>
        </a:defRPr>
      </a:lvl4pPr>
      <a:lvl5pPr marL="1600200" indent="-228600" algn="l" rtl="0" eaLnBrk="0" fontAlgn="base" hangingPunct="0">
        <a:spcBef>
          <a:spcPct val="20000"/>
        </a:spcBef>
        <a:spcAft>
          <a:spcPct val="0"/>
        </a:spcAft>
        <a:buChar char="»"/>
        <a:defRPr sz="1200" b="1">
          <a:solidFill>
            <a:schemeClr val="accent2"/>
          </a:solidFill>
          <a:latin typeface="+mn-lt"/>
        </a:defRPr>
      </a:lvl5pPr>
      <a:lvl6pPr marL="2057400" indent="-228600" algn="l" rtl="0" fontAlgn="base">
        <a:spcBef>
          <a:spcPct val="20000"/>
        </a:spcBef>
        <a:spcAft>
          <a:spcPct val="0"/>
        </a:spcAft>
        <a:buChar char="»"/>
        <a:defRPr sz="1200" b="1">
          <a:solidFill>
            <a:schemeClr val="accent2"/>
          </a:solidFill>
          <a:latin typeface="+mn-lt"/>
        </a:defRPr>
      </a:lvl6pPr>
      <a:lvl7pPr marL="2514600" indent="-228600" algn="l" rtl="0" fontAlgn="base">
        <a:spcBef>
          <a:spcPct val="20000"/>
        </a:spcBef>
        <a:spcAft>
          <a:spcPct val="0"/>
        </a:spcAft>
        <a:buChar char="»"/>
        <a:defRPr sz="1200" b="1">
          <a:solidFill>
            <a:schemeClr val="accent2"/>
          </a:solidFill>
          <a:latin typeface="+mn-lt"/>
        </a:defRPr>
      </a:lvl7pPr>
      <a:lvl8pPr marL="2971800" indent="-228600" algn="l" rtl="0" fontAlgn="base">
        <a:spcBef>
          <a:spcPct val="20000"/>
        </a:spcBef>
        <a:spcAft>
          <a:spcPct val="0"/>
        </a:spcAft>
        <a:buChar char="»"/>
        <a:defRPr sz="1200" b="1">
          <a:solidFill>
            <a:schemeClr val="accent2"/>
          </a:solidFill>
          <a:latin typeface="+mn-lt"/>
        </a:defRPr>
      </a:lvl8pPr>
      <a:lvl9pPr marL="3429000" indent="-228600" algn="l" rtl="0" fontAlgn="base">
        <a:spcBef>
          <a:spcPct val="20000"/>
        </a:spcBef>
        <a:spcAft>
          <a:spcPct val="0"/>
        </a:spcAft>
        <a:buChar char="»"/>
        <a:defRPr sz="12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59" name="Rectangle 3"/>
          <p:cNvSpPr>
            <a:spLocks noChangeArrowheads="1"/>
          </p:cNvSpPr>
          <p:nvPr/>
        </p:nvSpPr>
        <p:spPr bwMode="auto">
          <a:xfrm>
            <a:off x="0" y="838200"/>
            <a:ext cx="9144000" cy="381000"/>
          </a:xfrm>
          <a:prstGeom prst="rect">
            <a:avLst/>
          </a:prstGeom>
          <a:solidFill>
            <a:srgbClr val="B40022"/>
          </a:solidFill>
          <a:ln w="9525">
            <a:noFill/>
            <a:miter lim="800000"/>
            <a:headEnd/>
            <a:tailEnd/>
          </a:ln>
          <a:effectLst/>
        </p:spPr>
        <p:txBody>
          <a:bodyPr wrap="none" anchor="ctr"/>
          <a:lstStyle/>
          <a:p>
            <a:pPr>
              <a:defRPr/>
            </a:pPr>
            <a:endParaRPr lang="en-US" dirty="0"/>
          </a:p>
        </p:txBody>
      </p:sp>
      <p:sp>
        <p:nvSpPr>
          <p:cNvPr id="45060" name="Rectangle 4"/>
          <p:cNvSpPr>
            <a:spLocks noChangeArrowheads="1"/>
          </p:cNvSpPr>
          <p:nvPr/>
        </p:nvSpPr>
        <p:spPr bwMode="auto">
          <a:xfrm>
            <a:off x="0" y="0"/>
            <a:ext cx="9144000" cy="838200"/>
          </a:xfrm>
          <a:prstGeom prst="rect">
            <a:avLst/>
          </a:prstGeom>
          <a:solidFill>
            <a:srgbClr val="0060A9"/>
          </a:solidFill>
          <a:ln w="9525">
            <a:noFill/>
            <a:miter lim="800000"/>
            <a:headEnd/>
            <a:tailEnd/>
          </a:ln>
        </p:spPr>
        <p:txBody>
          <a:bodyPr/>
          <a:lstStyle/>
          <a:p>
            <a:pPr>
              <a:defRPr/>
            </a:pPr>
            <a:endParaRPr lang="en-US" dirty="0">
              <a:solidFill>
                <a:srgbClr val="A42700"/>
              </a:solidFill>
            </a:endParaRPr>
          </a:p>
        </p:txBody>
      </p:sp>
      <p:pic>
        <p:nvPicPr>
          <p:cNvPr id="2053" name="Picture 5" descr="head start blocks 2"/>
          <p:cNvPicPr>
            <a:picLocks noChangeAspect="1" noChangeArrowheads="1"/>
          </p:cNvPicPr>
          <p:nvPr/>
        </p:nvPicPr>
        <p:blipFill>
          <a:blip r:embed="rId14" cstate="print">
            <a:clrChange>
              <a:clrFrom>
                <a:srgbClr val="B40023"/>
              </a:clrFrom>
              <a:clrTo>
                <a:srgbClr val="B40023">
                  <a:alpha val="0"/>
                </a:srgbClr>
              </a:clrTo>
            </a:clrChange>
          </a:blip>
          <a:srcRect/>
          <a:stretch>
            <a:fillRect/>
          </a:stretch>
        </p:blipFill>
        <p:spPr bwMode="auto">
          <a:xfrm>
            <a:off x="8077200" y="0"/>
            <a:ext cx="990600" cy="1143000"/>
          </a:xfrm>
          <a:prstGeom prst="rect">
            <a:avLst/>
          </a:prstGeom>
          <a:noFill/>
          <a:ln w="9525">
            <a:noFill/>
            <a:miter lim="800000"/>
            <a:headEnd/>
            <a:tailEnd/>
          </a:ln>
        </p:spPr>
      </p:pic>
      <p:sp>
        <p:nvSpPr>
          <p:cNvPr id="2054" name="Rectangle 6"/>
          <p:cNvSpPr>
            <a:spLocks noGrp="1" noChangeArrowheads="1"/>
          </p:cNvSpPr>
          <p:nvPr>
            <p:ph type="title"/>
          </p:nvPr>
        </p:nvSpPr>
        <p:spPr bwMode="auto">
          <a:xfrm>
            <a:off x="0" y="1984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Integrated Service Reviewer II</a:t>
            </a:r>
          </a:p>
        </p:txBody>
      </p:sp>
      <p:sp>
        <p:nvSpPr>
          <p:cNvPr id="45063" name="Rectangle 7"/>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69B39F11-D33E-4A87-BC7C-D8722BA58F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Calibri" pitchFamily="34" charset="0"/>
        </a:defRPr>
      </a:lvl2pPr>
      <a:lvl3pPr algn="l" rtl="0" eaLnBrk="0" fontAlgn="base" hangingPunct="0">
        <a:spcBef>
          <a:spcPct val="0"/>
        </a:spcBef>
        <a:spcAft>
          <a:spcPct val="0"/>
        </a:spcAft>
        <a:defRPr sz="4000" b="1">
          <a:solidFill>
            <a:schemeClr val="bg1"/>
          </a:solidFill>
          <a:latin typeface="Calibri" pitchFamily="34" charset="0"/>
        </a:defRPr>
      </a:lvl3pPr>
      <a:lvl4pPr algn="l" rtl="0" eaLnBrk="0" fontAlgn="base" hangingPunct="0">
        <a:spcBef>
          <a:spcPct val="0"/>
        </a:spcBef>
        <a:spcAft>
          <a:spcPct val="0"/>
        </a:spcAft>
        <a:defRPr sz="4000" b="1">
          <a:solidFill>
            <a:schemeClr val="bg1"/>
          </a:solidFill>
          <a:latin typeface="Calibri" pitchFamily="34" charset="0"/>
        </a:defRPr>
      </a:lvl4pPr>
      <a:lvl5pPr algn="l" rtl="0" eaLnBrk="0" fontAlgn="base" hangingPunct="0">
        <a:spcBef>
          <a:spcPct val="0"/>
        </a:spcBef>
        <a:spcAft>
          <a:spcPct val="0"/>
        </a:spcAft>
        <a:defRPr sz="4000" b="1">
          <a:solidFill>
            <a:schemeClr val="bg1"/>
          </a:solidFill>
          <a:latin typeface="Calibri" pitchFamily="34" charset="0"/>
        </a:defRPr>
      </a:lvl5pPr>
      <a:lvl6pPr marL="457200" algn="l" rtl="0" fontAlgn="base">
        <a:spcBef>
          <a:spcPct val="0"/>
        </a:spcBef>
        <a:spcAft>
          <a:spcPct val="0"/>
        </a:spcAft>
        <a:defRPr sz="4000" b="1">
          <a:solidFill>
            <a:schemeClr val="bg1"/>
          </a:solidFill>
          <a:latin typeface="Calibri" pitchFamily="34" charset="0"/>
        </a:defRPr>
      </a:lvl6pPr>
      <a:lvl7pPr marL="914400" algn="l" rtl="0" fontAlgn="base">
        <a:spcBef>
          <a:spcPct val="0"/>
        </a:spcBef>
        <a:spcAft>
          <a:spcPct val="0"/>
        </a:spcAft>
        <a:defRPr sz="4000" b="1">
          <a:solidFill>
            <a:schemeClr val="bg1"/>
          </a:solidFill>
          <a:latin typeface="Calibri" pitchFamily="34" charset="0"/>
        </a:defRPr>
      </a:lvl7pPr>
      <a:lvl8pPr marL="1371600" algn="l" rtl="0" fontAlgn="base">
        <a:spcBef>
          <a:spcPct val="0"/>
        </a:spcBef>
        <a:spcAft>
          <a:spcPct val="0"/>
        </a:spcAft>
        <a:defRPr sz="4000" b="1">
          <a:solidFill>
            <a:schemeClr val="bg1"/>
          </a:solidFill>
          <a:latin typeface="Calibri" pitchFamily="34" charset="0"/>
        </a:defRPr>
      </a:lvl8pPr>
      <a:lvl9pPr marL="1828800" algn="l" rtl="0" fontAlgn="base">
        <a:spcBef>
          <a:spcPct val="0"/>
        </a:spcBef>
        <a:spcAft>
          <a:spcPct val="0"/>
        </a:spcAft>
        <a:defRPr sz="40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1" name="Rectangle 3"/>
          <p:cNvSpPr>
            <a:spLocks noChangeArrowheads="1"/>
          </p:cNvSpPr>
          <p:nvPr/>
        </p:nvSpPr>
        <p:spPr bwMode="auto">
          <a:xfrm>
            <a:off x="0" y="838200"/>
            <a:ext cx="9144000" cy="381000"/>
          </a:xfrm>
          <a:prstGeom prst="rect">
            <a:avLst/>
          </a:prstGeom>
          <a:solidFill>
            <a:srgbClr val="B40022"/>
          </a:solidFill>
          <a:ln w="9525">
            <a:noFill/>
            <a:miter lim="800000"/>
            <a:headEnd/>
            <a:tailEnd/>
          </a:ln>
          <a:effectLst/>
        </p:spPr>
        <p:txBody>
          <a:bodyPr wrap="none" anchor="ctr"/>
          <a:lstStyle/>
          <a:p>
            <a:pPr>
              <a:defRPr/>
            </a:pPr>
            <a:endParaRPr lang="en-US" dirty="0"/>
          </a:p>
        </p:txBody>
      </p:sp>
      <p:sp>
        <p:nvSpPr>
          <p:cNvPr id="48132" name="Rectangle 4"/>
          <p:cNvSpPr>
            <a:spLocks noChangeArrowheads="1"/>
          </p:cNvSpPr>
          <p:nvPr/>
        </p:nvSpPr>
        <p:spPr bwMode="auto">
          <a:xfrm>
            <a:off x="0" y="0"/>
            <a:ext cx="9144000" cy="838200"/>
          </a:xfrm>
          <a:prstGeom prst="rect">
            <a:avLst/>
          </a:prstGeom>
          <a:solidFill>
            <a:srgbClr val="0060A9"/>
          </a:solidFill>
          <a:ln w="9525">
            <a:noFill/>
            <a:miter lim="800000"/>
            <a:headEnd/>
            <a:tailEnd/>
          </a:ln>
        </p:spPr>
        <p:txBody>
          <a:bodyPr/>
          <a:lstStyle/>
          <a:p>
            <a:pPr>
              <a:defRPr/>
            </a:pPr>
            <a:endParaRPr lang="en-US" dirty="0">
              <a:solidFill>
                <a:srgbClr val="A42700"/>
              </a:solidFill>
            </a:endParaRPr>
          </a:p>
        </p:txBody>
      </p:sp>
      <p:pic>
        <p:nvPicPr>
          <p:cNvPr id="3077" name="Picture 5" descr="head start blocks 2"/>
          <p:cNvPicPr>
            <a:picLocks noChangeAspect="1" noChangeArrowheads="1"/>
          </p:cNvPicPr>
          <p:nvPr/>
        </p:nvPicPr>
        <p:blipFill>
          <a:blip r:embed="rId13" cstate="print">
            <a:clrChange>
              <a:clrFrom>
                <a:srgbClr val="B40023"/>
              </a:clrFrom>
              <a:clrTo>
                <a:srgbClr val="B40023">
                  <a:alpha val="0"/>
                </a:srgbClr>
              </a:clrTo>
            </a:clrChange>
          </a:blip>
          <a:srcRect/>
          <a:stretch>
            <a:fillRect/>
          </a:stretch>
        </p:blipFill>
        <p:spPr bwMode="auto">
          <a:xfrm>
            <a:off x="8077200" y="0"/>
            <a:ext cx="990600" cy="1143000"/>
          </a:xfrm>
          <a:prstGeom prst="rect">
            <a:avLst/>
          </a:prstGeom>
          <a:noFill/>
          <a:ln w="9525">
            <a:noFill/>
            <a:miter lim="800000"/>
            <a:headEnd/>
            <a:tailEnd/>
          </a:ln>
        </p:spPr>
      </p:pic>
      <p:sp>
        <p:nvSpPr>
          <p:cNvPr id="3078" name="Rectangle 6"/>
          <p:cNvSpPr>
            <a:spLocks noGrp="1" noChangeArrowheads="1"/>
          </p:cNvSpPr>
          <p:nvPr>
            <p:ph type="title"/>
          </p:nvPr>
        </p:nvSpPr>
        <p:spPr bwMode="auto">
          <a:xfrm>
            <a:off x="0" y="1984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Integrated Service Reviewer II</a:t>
            </a:r>
          </a:p>
        </p:txBody>
      </p:sp>
      <p:sp>
        <p:nvSpPr>
          <p:cNvPr id="48135" name="Rectangle 7"/>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DAE3E41C-0572-424B-BECB-D4533C3312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Calibri" pitchFamily="34" charset="0"/>
        </a:defRPr>
      </a:lvl2pPr>
      <a:lvl3pPr algn="l" rtl="0" eaLnBrk="0" fontAlgn="base" hangingPunct="0">
        <a:spcBef>
          <a:spcPct val="0"/>
        </a:spcBef>
        <a:spcAft>
          <a:spcPct val="0"/>
        </a:spcAft>
        <a:defRPr sz="4000" b="1">
          <a:solidFill>
            <a:schemeClr val="bg1"/>
          </a:solidFill>
          <a:latin typeface="Calibri" pitchFamily="34" charset="0"/>
        </a:defRPr>
      </a:lvl3pPr>
      <a:lvl4pPr algn="l" rtl="0" eaLnBrk="0" fontAlgn="base" hangingPunct="0">
        <a:spcBef>
          <a:spcPct val="0"/>
        </a:spcBef>
        <a:spcAft>
          <a:spcPct val="0"/>
        </a:spcAft>
        <a:defRPr sz="4000" b="1">
          <a:solidFill>
            <a:schemeClr val="bg1"/>
          </a:solidFill>
          <a:latin typeface="Calibri" pitchFamily="34" charset="0"/>
        </a:defRPr>
      </a:lvl4pPr>
      <a:lvl5pPr algn="l" rtl="0" eaLnBrk="0" fontAlgn="base" hangingPunct="0">
        <a:spcBef>
          <a:spcPct val="0"/>
        </a:spcBef>
        <a:spcAft>
          <a:spcPct val="0"/>
        </a:spcAft>
        <a:defRPr sz="4000" b="1">
          <a:solidFill>
            <a:schemeClr val="bg1"/>
          </a:solidFill>
          <a:latin typeface="Calibri" pitchFamily="34" charset="0"/>
        </a:defRPr>
      </a:lvl5pPr>
      <a:lvl6pPr marL="457200" algn="l" rtl="0" fontAlgn="base">
        <a:spcBef>
          <a:spcPct val="0"/>
        </a:spcBef>
        <a:spcAft>
          <a:spcPct val="0"/>
        </a:spcAft>
        <a:defRPr sz="4000" b="1">
          <a:solidFill>
            <a:schemeClr val="bg1"/>
          </a:solidFill>
          <a:latin typeface="Calibri" pitchFamily="34" charset="0"/>
        </a:defRPr>
      </a:lvl6pPr>
      <a:lvl7pPr marL="914400" algn="l" rtl="0" fontAlgn="base">
        <a:spcBef>
          <a:spcPct val="0"/>
        </a:spcBef>
        <a:spcAft>
          <a:spcPct val="0"/>
        </a:spcAft>
        <a:defRPr sz="4000" b="1">
          <a:solidFill>
            <a:schemeClr val="bg1"/>
          </a:solidFill>
          <a:latin typeface="Calibri" pitchFamily="34" charset="0"/>
        </a:defRPr>
      </a:lvl7pPr>
      <a:lvl8pPr marL="1371600" algn="l" rtl="0" fontAlgn="base">
        <a:spcBef>
          <a:spcPct val="0"/>
        </a:spcBef>
        <a:spcAft>
          <a:spcPct val="0"/>
        </a:spcAft>
        <a:defRPr sz="4000" b="1">
          <a:solidFill>
            <a:schemeClr val="bg1"/>
          </a:solidFill>
          <a:latin typeface="Calibri" pitchFamily="34" charset="0"/>
        </a:defRPr>
      </a:lvl8pPr>
      <a:lvl9pPr marL="1828800" algn="l" rtl="0" fontAlgn="base">
        <a:spcBef>
          <a:spcPct val="0"/>
        </a:spcBef>
        <a:spcAft>
          <a:spcPct val="0"/>
        </a:spcAft>
        <a:defRPr sz="40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imgres?sa=X&amp;biw=1024&amp;bih=673&amp;tbm=isch&amp;tbnid=SsVEAeAb9S8a8M:&amp;imgrefurl=http://manifestationyoga.com/2011/11/03/thank-u-the-dmc-daily-manifestation-challenge/&amp;docid=vyyqlTXwXtp_kM&amp;imgurl=http://manifestationyoga.files.wordpress.com/2011/11/thankyou.jpg&amp;w=380&amp;h=380&amp;ei=ZDm_UYnBOPHa4AOZs4HgCQ&amp;zoom=1&amp;iact=hc&amp;vpx=757&amp;vpy=2&amp;dur=2203&amp;hovh=225&amp;hovw=225&amp;tx=153&amp;ty=91&amp;page=2&amp;tbnh=132&amp;tbnw=132&amp;start=21&amp;ndsp=26&amp;ved=1t:429,r:36,s:0,i:197"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143000"/>
            <a:ext cx="8458200" cy="5257800"/>
          </a:xfrm>
        </p:spPr>
        <p:txBody>
          <a:bodyPr/>
          <a:lstStyle/>
          <a:p>
            <a:pPr algn="ctr" eaLnBrk="1" hangingPunct="1"/>
            <a:br>
              <a:rPr lang="en-US" sz="3200" cap="none" dirty="0">
                <a:solidFill>
                  <a:schemeClr val="accent2"/>
                </a:solidFill>
              </a:rPr>
            </a:br>
            <a:r>
              <a:rPr lang="en-US" sz="3200" cap="none" dirty="0">
                <a:solidFill>
                  <a:schemeClr val="accent2"/>
                </a:solidFill>
              </a:rPr>
              <a:t>ERSEA Training</a:t>
            </a:r>
            <a:br>
              <a:rPr lang="en-US" sz="3200" cap="none" dirty="0">
                <a:solidFill>
                  <a:schemeClr val="accent2"/>
                </a:solidFill>
              </a:rPr>
            </a:br>
            <a:r>
              <a:rPr lang="en-US" sz="3200" cap="none" dirty="0">
                <a:solidFill>
                  <a:schemeClr val="accent2"/>
                </a:solidFill>
              </a:rPr>
              <a:t>2025</a:t>
            </a:r>
            <a:br>
              <a:rPr lang="en-US" cap="none" dirty="0">
                <a:solidFill>
                  <a:schemeClr val="accent2"/>
                </a:solidFill>
              </a:rPr>
            </a:br>
            <a:r>
              <a:rPr lang="en-US" cap="none" dirty="0">
                <a:solidFill>
                  <a:schemeClr val="accent2"/>
                </a:solidFill>
              </a:rPr>
              <a:t> </a:t>
            </a:r>
            <a:br>
              <a:rPr lang="en-US" cap="none" dirty="0">
                <a:solidFill>
                  <a:schemeClr val="accent2"/>
                </a:solidFill>
              </a:rPr>
            </a:br>
            <a:br>
              <a:rPr lang="en-US" cap="none" dirty="0">
                <a:solidFill>
                  <a:schemeClr val="accent2"/>
                </a:solidFill>
              </a:rPr>
            </a:br>
            <a:r>
              <a:rPr lang="en-US" sz="1800" b="0" cap="none" dirty="0">
                <a:solidFill>
                  <a:schemeClr val="accent2"/>
                </a:solidFill>
              </a:rPr>
              <a:t>Office of Head Start </a:t>
            </a:r>
            <a:br>
              <a:rPr lang="en-US" sz="1800" b="0" cap="none" dirty="0">
                <a:solidFill>
                  <a:schemeClr val="accent2"/>
                </a:solidFill>
              </a:rPr>
            </a:br>
            <a:br>
              <a:rPr lang="en-US" sz="1800" b="0" cap="none" dirty="0">
                <a:solidFill>
                  <a:schemeClr val="accent2"/>
                </a:solidFill>
              </a:rPr>
            </a:br>
            <a:br>
              <a:rPr lang="en-US" sz="1800" b="0" cap="none" dirty="0">
                <a:solidFill>
                  <a:schemeClr val="accent2"/>
                </a:solidFill>
              </a:rPr>
            </a:br>
            <a:br>
              <a:rPr lang="en-US" sz="1800" b="0" cap="none" dirty="0">
                <a:solidFill>
                  <a:schemeClr val="accent2"/>
                </a:solidFill>
              </a:rPr>
            </a:br>
            <a:br>
              <a:rPr lang="en-US" sz="1800" b="0" cap="none" dirty="0">
                <a:solidFill>
                  <a:schemeClr val="accent2"/>
                </a:solidFill>
              </a:rPr>
            </a:br>
            <a:r>
              <a:rPr lang="en-US" sz="1800" b="0" cap="none" dirty="0">
                <a:solidFill>
                  <a:schemeClr val="accent2"/>
                </a:solidFill>
              </a:rPr>
              <a:t>Administration for Children and Families</a:t>
            </a:r>
            <a:br>
              <a:rPr lang="en-US" sz="1800" b="0" cap="none" dirty="0">
                <a:solidFill>
                  <a:schemeClr val="accent2"/>
                </a:solidFill>
              </a:rPr>
            </a:br>
            <a:r>
              <a:rPr lang="en-US" sz="1800" b="0" cap="none" dirty="0">
                <a:solidFill>
                  <a:schemeClr val="accent2"/>
                </a:solidFill>
              </a:rPr>
              <a:t>U.S. Department of Health and Human Services</a:t>
            </a:r>
            <a:br>
              <a:rPr lang="en-US" sz="1800" cap="none" dirty="0">
                <a:solidFill>
                  <a:schemeClr val="accent2"/>
                </a:solidFill>
              </a:rPr>
            </a:br>
            <a:br>
              <a:rPr lang="en-US" cap="none" dirty="0">
                <a:solidFill>
                  <a:schemeClr val="accent2"/>
                </a:solidFill>
              </a:rPr>
            </a:br>
            <a:br>
              <a:rPr lang="en-US" dirty="0">
                <a:solidFill>
                  <a:schemeClr val="accent2"/>
                </a:solidFill>
              </a:rPr>
            </a:br>
            <a:endParaRPr lang="en-US" dirty="0">
              <a:solidFill>
                <a:schemeClr val="accent2"/>
              </a:solidFill>
            </a:endParaRPr>
          </a:p>
        </p:txBody>
      </p:sp>
      <p:sp>
        <p:nvSpPr>
          <p:cNvPr id="4" name="Slide Number Placeholder 3"/>
          <p:cNvSpPr>
            <a:spLocks noGrp="1"/>
          </p:cNvSpPr>
          <p:nvPr>
            <p:ph type="sldNum" sz="quarter" idx="10"/>
          </p:nvPr>
        </p:nvSpPr>
        <p:spPr/>
        <p:txBody>
          <a:bodyPr/>
          <a:lstStyle/>
          <a:p>
            <a:pPr>
              <a:defRPr/>
            </a:pPr>
            <a:fld id="{B2D9C61C-595A-4C88-ADF4-C0CE664CA66A}" type="slidenum">
              <a:rPr lang="en-US" smtClean="0"/>
              <a:pPr>
                <a:defRPr/>
              </a:pPr>
              <a:t>1</a:t>
            </a:fld>
            <a:endParaRPr lang="en-US" dirty="0"/>
          </a:p>
        </p:txBody>
      </p:sp>
      <p:pic>
        <p:nvPicPr>
          <p:cNvPr id="5" name="Picture 14" descr="kidsreading"/>
          <p:cNvPicPr>
            <a:picLocks noGrp="1" noChangeAspect="1" noChangeArrowheads="1"/>
          </p:cNvPicPr>
          <p:nvPr>
            <p:ph type="body" sz="half" idx="4294967295"/>
          </p:nvPr>
        </p:nvPicPr>
        <p:blipFill>
          <a:blip r:embed="rId3" cstate="print"/>
          <a:srcRect/>
          <a:stretch>
            <a:fillRect/>
          </a:stretch>
        </p:blipFill>
        <p:spPr>
          <a:xfrm>
            <a:off x="2667000" y="2667000"/>
            <a:ext cx="3809999" cy="2438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a:t>Verifying income</a:t>
            </a:r>
          </a:p>
        </p:txBody>
      </p:sp>
      <p:sp>
        <p:nvSpPr>
          <p:cNvPr id="7" name="Slide Number Placeholder 6"/>
          <p:cNvSpPr>
            <a:spLocks noGrp="1"/>
          </p:cNvSpPr>
          <p:nvPr>
            <p:ph type="sldNum" sz="quarter" idx="10"/>
          </p:nvPr>
        </p:nvSpPr>
        <p:spPr/>
        <p:txBody>
          <a:bodyPr/>
          <a:lstStyle/>
          <a:p>
            <a:pPr>
              <a:defRPr/>
            </a:pPr>
            <a:fld id="{15C4237A-E61C-499D-8925-7C62E9EB4618}" type="slidenum">
              <a:rPr lang="en-US" smtClean="0"/>
              <a:pPr>
                <a:defRPr/>
              </a:pPr>
              <a:t>10</a:t>
            </a:fld>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36012886"/>
              </p:ext>
            </p:extLst>
          </p:nvPr>
        </p:nvGraphicFramePr>
        <p:xfrm>
          <a:off x="457200" y="1219200"/>
          <a:ext cx="8229600" cy="5303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99312">
                <a:tc>
                  <a:txBody>
                    <a:bodyPr/>
                    <a:lstStyle/>
                    <a:p>
                      <a:r>
                        <a:rPr lang="en-US" sz="2400" baseline="0" dirty="0">
                          <a:solidFill>
                            <a:schemeClr val="tx1"/>
                          </a:solidFill>
                        </a:rPr>
                        <a:t>W-2 forms, pay stubs, or pay envelopes </a:t>
                      </a:r>
                    </a:p>
                  </a:txBody>
                  <a:tcPr/>
                </a:tc>
                <a:tc>
                  <a:txBody>
                    <a:bodyPr/>
                    <a:lstStyle/>
                    <a:p>
                      <a:r>
                        <a:rPr lang="en-US" sz="2400" baseline="0" dirty="0">
                          <a:solidFill>
                            <a:schemeClr val="tx1"/>
                          </a:solidFill>
                        </a:rPr>
                        <a:t>No income to report</a:t>
                      </a:r>
                    </a:p>
                  </a:txBody>
                  <a:tcPr/>
                </a:tc>
                <a:extLst>
                  <a:ext uri="{0D108BD9-81ED-4DB2-BD59-A6C34878D82A}">
                    <a16:rowId xmlns:a16="http://schemas.microsoft.com/office/drawing/2014/main" val="10000"/>
                  </a:ext>
                </a:extLst>
              </a:tr>
              <a:tr h="3996559">
                <a:tc>
                  <a:txBody>
                    <a:bodyPr/>
                    <a:lstStyle/>
                    <a:p>
                      <a:r>
                        <a:rPr lang="en-US" sz="2400" dirty="0"/>
                        <a:t>Staff must:</a:t>
                      </a:r>
                    </a:p>
                    <a:p>
                      <a:pPr marL="285750" indent="-285750">
                        <a:buFont typeface="Arial" panose="020B0604020202020204" pitchFamily="34" charset="0"/>
                        <a:buChar char="•"/>
                      </a:pPr>
                      <a:r>
                        <a:rPr lang="en-US" sz="2400" dirty="0"/>
                        <a:t>Use all family income for the relevant time period;</a:t>
                      </a:r>
                    </a:p>
                    <a:p>
                      <a:pPr marL="285750" indent="-285750">
                        <a:buFont typeface="Arial" panose="020B0604020202020204" pitchFamily="34" charset="0"/>
                        <a:buChar char="•"/>
                      </a:pPr>
                      <a:r>
                        <a:rPr lang="en-US" sz="2400" dirty="0"/>
                        <a:t>State</a:t>
                      </a:r>
                      <a:r>
                        <a:rPr lang="en-US" sz="2400" baseline="0" dirty="0"/>
                        <a:t> the family income for the relevant time period; </a:t>
                      </a:r>
                      <a:r>
                        <a:rPr lang="en-US" sz="2400" b="1" baseline="0" dirty="0"/>
                        <a:t>and,</a:t>
                      </a:r>
                    </a:p>
                    <a:p>
                      <a:pPr marL="285750" indent="-285750">
                        <a:buFont typeface="Arial" panose="020B0604020202020204" pitchFamily="34" charset="0"/>
                        <a:buChar char="•"/>
                      </a:pPr>
                      <a:r>
                        <a:rPr lang="en-US" sz="2400" baseline="0" dirty="0"/>
                        <a:t>State if the child qualifies as low-income.</a:t>
                      </a:r>
                      <a:endParaRPr lang="en-US" sz="2400" dirty="0"/>
                    </a:p>
                    <a:p>
                      <a:endParaRPr lang="en-US" sz="2400" dirty="0"/>
                    </a:p>
                  </a:txBody>
                  <a:tcPr/>
                </a:tc>
                <a:tc>
                  <a:txBody>
                    <a:bodyPr/>
                    <a:lstStyle/>
                    <a:p>
                      <a:r>
                        <a:rPr lang="en-US" sz="2400" dirty="0"/>
                        <a:t>Staff may</a:t>
                      </a:r>
                      <a:r>
                        <a:rPr lang="en-US" sz="2400" baseline="0" dirty="0"/>
                        <a:t> a</a:t>
                      </a:r>
                      <a:r>
                        <a:rPr lang="en-US" sz="2400" dirty="0"/>
                        <a:t>ccept </a:t>
                      </a:r>
                      <a:r>
                        <a:rPr lang="en-US" sz="2400" baseline="0" dirty="0"/>
                        <a:t>a </a:t>
                      </a:r>
                      <a:r>
                        <a:rPr lang="en-US" sz="2400" b="1" baseline="0" dirty="0"/>
                        <a:t>written declaration</a:t>
                      </a:r>
                      <a:r>
                        <a:rPr lang="en-US" sz="2400" baseline="0" dirty="0"/>
                        <a:t> to that effect, if staff:</a:t>
                      </a:r>
                    </a:p>
                    <a:p>
                      <a:pPr marL="285750" indent="-285750">
                        <a:buFont typeface="Arial" panose="020B0604020202020204" pitchFamily="34" charset="0"/>
                        <a:buChar char="•"/>
                      </a:pPr>
                      <a:r>
                        <a:rPr lang="en-US" sz="2400" baseline="0" dirty="0"/>
                        <a:t>Describes efforts made to verify income; </a:t>
                      </a:r>
                      <a:r>
                        <a:rPr lang="en-US" sz="2400" b="1" baseline="0" dirty="0"/>
                        <a:t>and, </a:t>
                      </a:r>
                      <a:endParaRPr lang="en-US" sz="2400" baseline="0" dirty="0"/>
                    </a:p>
                    <a:p>
                      <a:pPr marL="285750" indent="-285750">
                        <a:buFont typeface="Arial" panose="020B0604020202020204" pitchFamily="34" charset="0"/>
                        <a:buChar char="•"/>
                      </a:pPr>
                      <a:r>
                        <a:rPr lang="en-US" sz="2400" baseline="0" dirty="0"/>
                        <a:t>Explains how the family’s income was calculated; </a:t>
                      </a:r>
                      <a:r>
                        <a:rPr lang="en-US" sz="2400" b="1" baseline="0" dirty="0"/>
                        <a:t>or,</a:t>
                      </a:r>
                    </a:p>
                    <a:p>
                      <a:pPr marL="285750" indent="-285750">
                        <a:buFont typeface="Arial" panose="020B0604020202020204" pitchFamily="34" charset="0"/>
                        <a:buChar char="•"/>
                      </a:pPr>
                      <a:r>
                        <a:rPr lang="en-US" sz="2400" dirty="0"/>
                        <a:t>Seeks information from</a:t>
                      </a:r>
                      <a:r>
                        <a:rPr lang="en-US" sz="2400" baseline="0" dirty="0"/>
                        <a:t> </a:t>
                      </a:r>
                      <a:r>
                        <a:rPr lang="en-US" sz="2400" b="1" baseline="0" dirty="0"/>
                        <a:t>third parties</a:t>
                      </a:r>
                      <a:r>
                        <a:rPr lang="en-US" sz="2400" baseline="0" dirty="0"/>
                        <a:t>, if the family consents.</a:t>
                      </a:r>
                      <a:endParaRPr lang="en-US" sz="2400" dirty="0"/>
                    </a:p>
                    <a:p>
                      <a:endParaRPr lang="en-US" sz="2400" dirty="0"/>
                    </a:p>
                  </a:txBody>
                  <a:tcPr/>
                </a:tc>
                <a:extLst>
                  <a:ext uri="{0D108BD9-81ED-4DB2-BD59-A6C34878D82A}">
                    <a16:rowId xmlns:a16="http://schemas.microsoft.com/office/drawing/2014/main" val="10001"/>
                  </a:ext>
                </a:extLst>
              </a:tr>
              <a:tr h="35525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7538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Categorical eligibility requirements</a:t>
            </a:r>
          </a:p>
        </p:txBody>
      </p:sp>
      <p:sp>
        <p:nvSpPr>
          <p:cNvPr id="3" name="Content Placeholder 2"/>
          <p:cNvSpPr>
            <a:spLocks noGrp="1"/>
          </p:cNvSpPr>
          <p:nvPr>
            <p:ph sz="half" idx="1"/>
          </p:nvPr>
        </p:nvSpPr>
        <p:spPr>
          <a:xfrm>
            <a:off x="457200" y="1371600"/>
            <a:ext cx="4038600" cy="4754563"/>
          </a:xfrm>
        </p:spPr>
        <p:txBody>
          <a:bodyPr/>
          <a:lstStyle/>
          <a:p>
            <a:pPr marL="0" indent="0">
              <a:buNone/>
            </a:pPr>
            <a:endParaRPr lang="en-US" dirty="0"/>
          </a:p>
          <a:p>
            <a:pPr marL="0" indent="0">
              <a:buNone/>
            </a:pPr>
            <a:r>
              <a:rPr lang="en-US" dirty="0"/>
              <a:t>A family is </a:t>
            </a:r>
            <a:r>
              <a:rPr lang="en-US" b="1" dirty="0"/>
              <a:t>categorically eligible</a:t>
            </a:r>
            <a:r>
              <a:rPr lang="en-US" dirty="0"/>
              <a:t>, </a:t>
            </a:r>
            <a:r>
              <a:rPr lang="en-US" b="1" dirty="0"/>
              <a:t>IF:</a:t>
            </a:r>
          </a:p>
          <a:p>
            <a:pPr>
              <a:buFont typeface="Wingdings" panose="05000000000000000000" pitchFamily="2" charset="2"/>
              <a:buChar char="ü"/>
            </a:pPr>
            <a:r>
              <a:rPr lang="en-US" dirty="0"/>
              <a:t>The </a:t>
            </a:r>
            <a:r>
              <a:rPr lang="en-US" b="1" dirty="0"/>
              <a:t>family is unhoused</a:t>
            </a:r>
            <a:r>
              <a:rPr lang="en-US" dirty="0"/>
              <a:t>; </a:t>
            </a:r>
            <a:r>
              <a:rPr lang="en-US" b="1" dirty="0"/>
              <a:t>or,</a:t>
            </a:r>
          </a:p>
          <a:p>
            <a:pPr>
              <a:buFont typeface="Wingdings" panose="05000000000000000000" pitchFamily="2" charset="2"/>
              <a:buChar char="ü"/>
            </a:pPr>
            <a:r>
              <a:rPr lang="en-US" dirty="0"/>
              <a:t>The child is in </a:t>
            </a:r>
            <a:r>
              <a:rPr lang="en-US" b="1" dirty="0"/>
              <a:t>foster care.</a:t>
            </a:r>
          </a:p>
          <a:p>
            <a:pPr marL="0" indent="0">
              <a:buNone/>
            </a:pPr>
            <a:endParaRPr lang="en-US" b="1" dirty="0"/>
          </a:p>
          <a:p>
            <a:pPr>
              <a:buFont typeface="Wingdings" panose="05000000000000000000" pitchFamily="2" charset="2"/>
              <a:buChar char="ü"/>
            </a:pPr>
            <a:endParaRPr lang="en-US" b="1" dirty="0"/>
          </a:p>
        </p:txBody>
      </p:sp>
      <p:sp>
        <p:nvSpPr>
          <p:cNvPr id="5" name="Slide Number Placeholder 4"/>
          <p:cNvSpPr>
            <a:spLocks noGrp="1"/>
          </p:cNvSpPr>
          <p:nvPr>
            <p:ph type="sldNum" sz="quarter" idx="10"/>
          </p:nvPr>
        </p:nvSpPr>
        <p:spPr/>
        <p:txBody>
          <a:bodyPr/>
          <a:lstStyle/>
          <a:p>
            <a:pPr>
              <a:defRPr/>
            </a:pPr>
            <a:fld id="{099391D1-489D-42B3-B8DD-C8847ECB4D48}" type="slidenum">
              <a:rPr lang="en-US" smtClean="0"/>
              <a:pPr>
                <a:defRPr/>
              </a:pPr>
              <a:t>11</a:t>
            </a:fld>
            <a:endParaRPr lang="en-US" dirty="0"/>
          </a:p>
        </p:txBody>
      </p:sp>
      <p:pic>
        <p:nvPicPr>
          <p:cNvPr id="6" name="Picture 3" descr="C:\Users\Tanesha.Canzater\AppData\Local\Microsoft\Windows\Temporary Internet Files\Content.IE5\JDQU1GJY\family-of-three-871290963799xUk[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191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3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ctr"/>
            <a:r>
              <a:rPr lang="en-US" dirty="0"/>
              <a:t>Verifying categorical eligibility</a:t>
            </a:r>
          </a:p>
        </p:txBody>
      </p:sp>
      <p:sp>
        <p:nvSpPr>
          <p:cNvPr id="6" name="Content Placeholder 5"/>
          <p:cNvSpPr>
            <a:spLocks noGrp="1"/>
          </p:cNvSpPr>
          <p:nvPr>
            <p:ph sz="quarter" idx="4"/>
          </p:nvPr>
        </p:nvSpPr>
        <p:spPr>
          <a:xfrm>
            <a:off x="4645025" y="1371600"/>
            <a:ext cx="4041775" cy="4754563"/>
          </a:xfrm>
        </p:spPr>
        <p:txBody>
          <a:bodyPr/>
          <a:lstStyle/>
          <a:p>
            <a:pPr marL="0" indent="0">
              <a:buNone/>
            </a:pPr>
            <a:r>
              <a:rPr lang="en-US" dirty="0"/>
              <a:t>A family can present one of these to prove eligibility: </a:t>
            </a:r>
          </a:p>
          <a:p>
            <a:pPr>
              <a:buFont typeface="Arial" panose="020B0604020202020204" pitchFamily="34" charset="0"/>
              <a:buChar char="•"/>
            </a:pPr>
            <a:r>
              <a:rPr lang="en-US" dirty="0"/>
              <a:t>Court order; </a:t>
            </a:r>
          </a:p>
          <a:p>
            <a:pPr>
              <a:buFont typeface="Arial" panose="020B0604020202020204" pitchFamily="34" charset="0"/>
              <a:buChar char="•"/>
            </a:pPr>
            <a:r>
              <a:rPr lang="en-US" dirty="0"/>
              <a:t>Other legal document or government issued document;</a:t>
            </a:r>
          </a:p>
          <a:p>
            <a:pPr>
              <a:buFont typeface="Arial" panose="020B0604020202020204" pitchFamily="34" charset="0"/>
              <a:buChar char="•"/>
            </a:pPr>
            <a:r>
              <a:rPr lang="en-US" dirty="0"/>
              <a:t>Written statement from official or homeless provider, school personnel; </a:t>
            </a:r>
            <a:r>
              <a:rPr lang="en-US" b="1" dirty="0"/>
              <a:t>or</a:t>
            </a:r>
          </a:p>
          <a:p>
            <a:pPr>
              <a:buFont typeface="Arial" panose="020B0604020202020204" pitchFamily="34" charset="0"/>
              <a:buChar char="•"/>
            </a:pPr>
            <a:r>
              <a:rPr lang="en-US" dirty="0"/>
              <a:t>Any other document.</a:t>
            </a:r>
          </a:p>
          <a:p>
            <a:endParaRPr lang="en-US" dirty="0"/>
          </a:p>
        </p:txBody>
      </p:sp>
      <p:sp>
        <p:nvSpPr>
          <p:cNvPr id="7" name="Slide Number Placeholder 6"/>
          <p:cNvSpPr>
            <a:spLocks noGrp="1"/>
          </p:cNvSpPr>
          <p:nvPr>
            <p:ph type="sldNum" sz="quarter" idx="10"/>
          </p:nvPr>
        </p:nvSpPr>
        <p:spPr/>
        <p:txBody>
          <a:bodyPr/>
          <a:lstStyle/>
          <a:p>
            <a:pPr>
              <a:defRPr/>
            </a:pPr>
            <a:fld id="{15C4237A-E61C-499D-8925-7C62E9EB4618}" type="slidenum">
              <a:rPr lang="en-US" smtClean="0"/>
              <a:pPr>
                <a:defRPr/>
              </a:pPr>
              <a:t>12</a:t>
            </a:fld>
            <a:endParaRPr lang="en-US" dirty="0"/>
          </a:p>
        </p:txBody>
      </p:sp>
      <p:pic>
        <p:nvPicPr>
          <p:cNvPr id="8"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1000" y="2819400"/>
            <a:ext cx="3962400" cy="2667000"/>
          </a:xfrm>
        </p:spPr>
      </p:pic>
    </p:spTree>
    <p:extLst>
      <p:ext uri="{BB962C8B-B14F-4D97-AF65-F5344CB8AC3E}">
        <p14:creationId xmlns:p14="http://schemas.microsoft.com/office/powerpoint/2010/main" val="248034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lgn="ctr"/>
            <a:r>
              <a:rPr lang="en-US" dirty="0"/>
              <a:t>Verifying categorical eligibility</a:t>
            </a:r>
          </a:p>
        </p:txBody>
      </p:sp>
      <p:sp>
        <p:nvSpPr>
          <p:cNvPr id="4" name="Content Placeholder 3"/>
          <p:cNvSpPr>
            <a:spLocks noGrp="1"/>
          </p:cNvSpPr>
          <p:nvPr>
            <p:ph sz="half" idx="2"/>
          </p:nvPr>
        </p:nvSpPr>
        <p:spPr>
          <a:xfrm>
            <a:off x="457200" y="1447800"/>
            <a:ext cx="4040188" cy="4678363"/>
          </a:xfrm>
        </p:spPr>
        <p:txBody>
          <a:bodyPr/>
          <a:lstStyle/>
          <a:p>
            <a:pPr marL="0" indent="0">
              <a:buNone/>
            </a:pPr>
            <a:r>
              <a:rPr lang="en-US" dirty="0"/>
              <a:t>To verify homelessness, a family may declare that they are homeless to staff in a written statement :	</a:t>
            </a:r>
          </a:p>
          <a:p>
            <a:pPr>
              <a:buFont typeface="Arial" panose="020B0604020202020204" pitchFamily="34" charset="0"/>
              <a:buChar char="•"/>
            </a:pPr>
            <a:r>
              <a:rPr lang="en-US" dirty="0"/>
              <a:t>Describes efforts made to verify the child is homeless; </a:t>
            </a:r>
            <a:r>
              <a:rPr lang="en-US" b="1" dirty="0"/>
              <a:t>and,</a:t>
            </a:r>
          </a:p>
          <a:p>
            <a:pPr>
              <a:buFont typeface="Arial" panose="020B0604020202020204" pitchFamily="34" charset="0"/>
              <a:buChar char="•"/>
            </a:pPr>
            <a:r>
              <a:rPr lang="en-US" dirty="0"/>
              <a:t>Describes the child’s living situation and the specific condition under the McKinney-Vento homeless definition.</a:t>
            </a:r>
          </a:p>
          <a:p>
            <a:pPr marL="0" indent="0">
              <a:buNone/>
            </a:pPr>
            <a:endParaRPr lang="en-US" dirty="0"/>
          </a:p>
        </p:txBody>
      </p:sp>
      <p:sp>
        <p:nvSpPr>
          <p:cNvPr id="7" name="Slide Number Placeholder 6"/>
          <p:cNvSpPr>
            <a:spLocks noGrp="1"/>
          </p:cNvSpPr>
          <p:nvPr>
            <p:ph type="sldNum" sz="quarter" idx="10"/>
          </p:nvPr>
        </p:nvSpPr>
        <p:spPr/>
        <p:txBody>
          <a:bodyPr/>
          <a:lstStyle/>
          <a:p>
            <a:pPr>
              <a:defRPr/>
            </a:pPr>
            <a:fld id="{15C4237A-E61C-499D-8925-7C62E9EB4618}" type="slidenum">
              <a:rPr lang="en-US" smtClean="0"/>
              <a:pPr>
                <a:defRPr/>
              </a:pPr>
              <a:t>13</a:t>
            </a:fld>
            <a:endParaRPr lang="en-US" dirty="0"/>
          </a:p>
        </p:txBody>
      </p:sp>
      <p:pic>
        <p:nvPicPr>
          <p:cNvPr id="8" name="Picture 3" descr="C:\Users\Tanesha.Canzater\AppData\Local\Microsoft\Windows\Temporary Internet Files\Content.IE5\T25YLPCQ\pen_signing_paper_[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105400" y="2590800"/>
            <a:ext cx="3048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Eligibility duration</a:t>
            </a:r>
          </a:p>
        </p:txBody>
      </p:sp>
      <p:sp>
        <p:nvSpPr>
          <p:cNvPr id="3" name="Content Placeholder 2"/>
          <p:cNvSpPr>
            <a:spLocks noGrp="1"/>
          </p:cNvSpPr>
          <p:nvPr>
            <p:ph idx="1"/>
          </p:nvPr>
        </p:nvSpPr>
        <p:spPr/>
        <p:txBody>
          <a:bodyPr/>
          <a:lstStyle/>
          <a:p>
            <a:r>
              <a:rPr lang="en-US" dirty="0"/>
              <a:t>Head Start - If a child is eligible and is participating in a program, he or she will remain eligible through the end of the succeeding program year.</a:t>
            </a:r>
          </a:p>
          <a:p>
            <a:r>
              <a:rPr lang="en-US" dirty="0"/>
              <a:t>Early Head Start – The child remains eligible until they transition out of Early Head Start</a:t>
            </a:r>
          </a:p>
        </p:txBody>
      </p:sp>
      <p:sp>
        <p:nvSpPr>
          <p:cNvPr id="4" name="Slide Number Placeholder 3"/>
          <p:cNvSpPr>
            <a:spLocks noGrp="1"/>
          </p:cNvSpPr>
          <p:nvPr>
            <p:ph type="sldNum" sz="quarter" idx="10"/>
          </p:nvPr>
        </p:nvSpPr>
        <p:spPr/>
        <p:txBody>
          <a:bodyPr/>
          <a:lstStyle/>
          <a:p>
            <a:pPr>
              <a:defRPr/>
            </a:pPr>
            <a:fld id="{68884E59-631F-4E94-91DC-91C139D5780E}"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Training</a:t>
            </a:r>
          </a:p>
        </p:txBody>
      </p:sp>
      <p:sp>
        <p:nvSpPr>
          <p:cNvPr id="4" name="Content Placeholder 3"/>
          <p:cNvSpPr>
            <a:spLocks noGrp="1"/>
          </p:cNvSpPr>
          <p:nvPr>
            <p:ph sz="half" idx="2"/>
          </p:nvPr>
        </p:nvSpPr>
        <p:spPr/>
        <p:txBody>
          <a:bodyPr/>
          <a:lstStyle/>
          <a:p>
            <a:pPr marL="0" indent="0">
              <a:buNone/>
            </a:pPr>
            <a:endParaRPr lang="en-US" sz="2400" dirty="0"/>
          </a:p>
          <a:p>
            <a:pPr marL="0" indent="0">
              <a:buNone/>
            </a:pPr>
            <a:endParaRPr lang="en-US" sz="2400" dirty="0"/>
          </a:p>
          <a:p>
            <a:pPr marL="0" indent="0">
              <a:buNone/>
            </a:pPr>
            <a:r>
              <a:rPr lang="en-US" sz="2400" dirty="0"/>
              <a:t>Annual training modules must:</a:t>
            </a:r>
          </a:p>
          <a:p>
            <a:pPr>
              <a:buFont typeface="Arial" panose="020B0604020202020204" pitchFamily="34" charset="0"/>
              <a:buChar char="•"/>
            </a:pPr>
            <a:r>
              <a:rPr lang="en-US" sz="2400" dirty="0"/>
              <a:t>Include methods on how to collect information;</a:t>
            </a:r>
          </a:p>
          <a:p>
            <a:r>
              <a:rPr lang="en-US" sz="2400" dirty="0"/>
              <a:t>Incorporate strategies;</a:t>
            </a:r>
            <a:r>
              <a:rPr lang="en-US" sz="2400" b="1" dirty="0"/>
              <a:t> and,</a:t>
            </a:r>
          </a:p>
          <a:p>
            <a:r>
              <a:rPr lang="en-US" sz="2400" dirty="0"/>
              <a:t>Explain program policies and procedures.</a:t>
            </a:r>
          </a:p>
          <a:p>
            <a:endParaRPr lang="en-US" sz="2400" dirty="0"/>
          </a:p>
          <a:p>
            <a:endParaRPr lang="en-US" dirty="0"/>
          </a:p>
        </p:txBody>
      </p:sp>
      <p:sp>
        <p:nvSpPr>
          <p:cNvPr id="5" name="Slide Number Placeholder 4"/>
          <p:cNvSpPr>
            <a:spLocks noGrp="1"/>
          </p:cNvSpPr>
          <p:nvPr>
            <p:ph type="sldNum" sz="quarter" idx="10"/>
          </p:nvPr>
        </p:nvSpPr>
        <p:spPr/>
        <p:txBody>
          <a:bodyPr/>
          <a:lstStyle/>
          <a:p>
            <a:pPr>
              <a:defRPr/>
            </a:pPr>
            <a:fld id="{099391D1-489D-42B3-B8DD-C8847ECB4D48}" type="slidenum">
              <a:rPr lang="en-US" smtClean="0"/>
              <a:pPr>
                <a:defRPr/>
              </a:pPr>
              <a:t>15</a:t>
            </a:fld>
            <a:endParaRPr lang="en-US" dirty="0"/>
          </a:p>
        </p:txBody>
      </p:sp>
      <p:pic>
        <p:nvPicPr>
          <p:cNvPr id="5122" name="Picture 2" descr="C:\Users\Tanesha.Canzater\AppData\Local\Microsoft\Windows\Temporary Internet Files\Content.IE5\T25YLPCQ\2363-training-gla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33" y="2362200"/>
            <a:ext cx="4114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50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Training  (continued)</a:t>
            </a:r>
          </a:p>
        </p:txBody>
      </p:sp>
      <p:sp>
        <p:nvSpPr>
          <p:cNvPr id="4" name="Slide Number Placeholder 3"/>
          <p:cNvSpPr>
            <a:spLocks noGrp="1"/>
          </p:cNvSpPr>
          <p:nvPr>
            <p:ph type="sldNum" sz="quarter" idx="10"/>
          </p:nvPr>
        </p:nvSpPr>
        <p:spPr/>
        <p:txBody>
          <a:bodyPr/>
          <a:lstStyle/>
          <a:p>
            <a:pPr>
              <a:defRPr/>
            </a:pPr>
            <a:fld id="{68884E59-631F-4E94-91DC-91C139D5780E}" type="slidenum">
              <a:rPr lang="en-US" smtClean="0"/>
              <a:pPr>
                <a:defRPr/>
              </a:pPr>
              <a:t>16</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8585850"/>
              </p:ext>
            </p:extLst>
          </p:nvPr>
        </p:nvGraphicFramePr>
        <p:xfrm>
          <a:off x="457200" y="1524000"/>
          <a:ext cx="8229600" cy="4465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217816">
                <a:tc>
                  <a:txBody>
                    <a:bodyPr/>
                    <a:lstStyle/>
                    <a:p>
                      <a:pPr algn="ctr"/>
                      <a:r>
                        <a:rPr lang="en-US" sz="2400" b="1" dirty="0">
                          <a:solidFill>
                            <a:schemeClr val="tx1"/>
                          </a:solidFill>
                        </a:rPr>
                        <a:t>Management</a:t>
                      </a:r>
                      <a:r>
                        <a:rPr lang="en-US" sz="2400" b="1" baseline="0" dirty="0">
                          <a:solidFill>
                            <a:schemeClr val="tx1"/>
                          </a:solidFill>
                        </a:rPr>
                        <a:t> and staff</a:t>
                      </a:r>
                      <a:endParaRPr lang="en-US" sz="2400" b="1" dirty="0">
                        <a:solidFill>
                          <a:schemeClr val="tx1"/>
                        </a:solidFill>
                      </a:endParaRPr>
                    </a:p>
                  </a:txBody>
                  <a:tcPr/>
                </a:tc>
                <a:tc>
                  <a:txBody>
                    <a:bodyPr/>
                    <a:lstStyle/>
                    <a:p>
                      <a:pPr algn="ctr"/>
                      <a:r>
                        <a:rPr lang="en-US" sz="2400" dirty="0">
                          <a:solidFill>
                            <a:schemeClr val="tx1"/>
                          </a:solidFill>
                        </a:rPr>
                        <a:t>Governing</a:t>
                      </a:r>
                      <a:r>
                        <a:rPr lang="en-US" sz="2400" baseline="0" dirty="0">
                          <a:solidFill>
                            <a:schemeClr val="tx1"/>
                          </a:solidFill>
                        </a:rPr>
                        <a:t> body and </a:t>
                      </a:r>
                    </a:p>
                    <a:p>
                      <a:pPr algn="ctr"/>
                      <a:r>
                        <a:rPr lang="en-US" sz="2400" baseline="0" dirty="0">
                          <a:solidFill>
                            <a:schemeClr val="tx1"/>
                          </a:solidFill>
                        </a:rPr>
                        <a:t>policy council</a:t>
                      </a:r>
                      <a:endParaRPr lang="en-US" sz="2400" dirty="0">
                        <a:solidFill>
                          <a:schemeClr val="tx1"/>
                        </a:solidFill>
                      </a:endParaRPr>
                    </a:p>
                  </a:txBody>
                  <a:tcPr/>
                </a:tc>
                <a:extLst>
                  <a:ext uri="{0D108BD9-81ED-4DB2-BD59-A6C34878D82A}">
                    <a16:rowId xmlns:a16="http://schemas.microsoft.com/office/drawing/2014/main" val="10000"/>
                  </a:ext>
                </a:extLst>
              </a:tr>
              <a:tr h="3247504">
                <a:tc>
                  <a:txBody>
                    <a:bodyPr/>
                    <a:lstStyle/>
                    <a:p>
                      <a:pPr marL="285750" indent="-285750">
                        <a:buFont typeface="Arial" panose="020B0604020202020204" pitchFamily="34" charset="0"/>
                        <a:buChar char="•"/>
                      </a:pPr>
                      <a:r>
                        <a:rPr lang="en-US" sz="2400" b="1" dirty="0"/>
                        <a:t>90 days</a:t>
                      </a:r>
                      <a:r>
                        <a:rPr lang="en-US" sz="2400" b="1" baseline="0" dirty="0"/>
                        <a:t> </a:t>
                      </a:r>
                      <a:r>
                        <a:rPr lang="en-US" sz="2400" baseline="0" dirty="0"/>
                        <a:t>after the rule becomes effective; </a:t>
                      </a:r>
                      <a:r>
                        <a:rPr lang="en-US" sz="2400" b="1" baseline="0" dirty="0"/>
                        <a:t>and as soon as possible but,</a:t>
                      </a:r>
                    </a:p>
                    <a:p>
                      <a:pPr marL="285750" indent="-285750">
                        <a:buFont typeface="Arial" panose="020B0604020202020204" pitchFamily="34" charset="0"/>
                        <a:buChar char="•"/>
                      </a:pPr>
                      <a:r>
                        <a:rPr lang="en-US" sz="2400" b="1" baseline="0" dirty="0"/>
                        <a:t>Within 90 days </a:t>
                      </a:r>
                      <a:r>
                        <a:rPr lang="en-US" sz="2400" baseline="0" dirty="0"/>
                        <a:t>of hiring new staff</a:t>
                      </a:r>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sz="2400" b="1" dirty="0"/>
                        <a:t>Within</a:t>
                      </a:r>
                      <a:r>
                        <a:rPr lang="en-US" sz="2400" b="1" baseline="0" dirty="0"/>
                        <a:t> </a:t>
                      </a:r>
                      <a:r>
                        <a:rPr lang="en-US" sz="2400" b="1" dirty="0"/>
                        <a:t>180</a:t>
                      </a:r>
                      <a:r>
                        <a:rPr lang="en-US" sz="2400" b="1" baseline="0" dirty="0"/>
                        <a:t> days </a:t>
                      </a:r>
                      <a:r>
                        <a:rPr lang="en-US" sz="2400" b="0" baseline="0" dirty="0"/>
                        <a:t>after the rule become effective; </a:t>
                      </a:r>
                      <a:r>
                        <a:rPr lang="en-US" sz="2400" b="1" baseline="0" dirty="0"/>
                        <a:t>and,</a:t>
                      </a:r>
                    </a:p>
                    <a:p>
                      <a:pPr marL="285750" indent="-285750">
                        <a:buFont typeface="Arial" panose="020B0604020202020204" pitchFamily="34" charset="0"/>
                        <a:buChar char="•"/>
                      </a:pPr>
                      <a:r>
                        <a:rPr lang="en-US" sz="2400" b="1" baseline="0" dirty="0"/>
                        <a:t>Within 180 days </a:t>
                      </a:r>
                      <a:r>
                        <a:rPr lang="en-US" sz="2400" b="0" baseline="0" dirty="0"/>
                        <a:t>of a new term</a:t>
                      </a:r>
                      <a:endParaRPr lang="en-US" sz="2400" b="1"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Policies and procedures</a:t>
            </a:r>
          </a:p>
        </p:txBody>
      </p:sp>
      <p:sp>
        <p:nvSpPr>
          <p:cNvPr id="3" name="Content Placeholder 2"/>
          <p:cNvSpPr>
            <a:spLocks noGrp="1"/>
          </p:cNvSpPr>
          <p:nvPr>
            <p:ph sz="half" idx="1"/>
          </p:nvPr>
        </p:nvSpPr>
        <p:spPr>
          <a:xfrm>
            <a:off x="228600" y="1219200"/>
            <a:ext cx="8458200" cy="4906963"/>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 program must establish policies and procedures that include actions taken against staff who intentionally enroll ineligible families.</a:t>
            </a:r>
          </a:p>
        </p:txBody>
      </p:sp>
      <p:sp>
        <p:nvSpPr>
          <p:cNvPr id="5" name="Slide Number Placeholder 4"/>
          <p:cNvSpPr>
            <a:spLocks noGrp="1"/>
          </p:cNvSpPr>
          <p:nvPr>
            <p:ph type="sldNum" sz="quarter" idx="10"/>
          </p:nvPr>
        </p:nvSpPr>
        <p:spPr/>
        <p:txBody>
          <a:bodyPr/>
          <a:lstStyle/>
          <a:p>
            <a:pPr>
              <a:defRPr/>
            </a:pPr>
            <a:fld id="{099391D1-489D-42B3-B8DD-C8847ECB4D48}" type="slidenum">
              <a:rPr lang="en-US" smtClean="0"/>
              <a:pPr>
                <a:defRPr/>
              </a:pPr>
              <a:t>17</a:t>
            </a:fld>
            <a:endParaRPr lang="en-US" dirty="0"/>
          </a:p>
        </p:txBody>
      </p:sp>
      <p:pic>
        <p:nvPicPr>
          <p:cNvPr id="10243" name="Picture 3" descr="C:\Users\Tanesha.Canzater\AppData\Local\Microsoft\Windows\Temporary Internet Files\Content.IE5\AYBUDV7C\policiesh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71600"/>
            <a:ext cx="33528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37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84374FF-B395-4C93-A8D3-F1A6C79A864B}" type="slidenum">
              <a:rPr lang="en-US" smtClean="0"/>
              <a:pPr>
                <a:defRPr/>
              </a:pPr>
              <a:t>18</a:t>
            </a:fld>
            <a:endParaRPr lang="en-US" dirty="0"/>
          </a:p>
        </p:txBody>
      </p:sp>
      <p:pic>
        <p:nvPicPr>
          <p:cNvPr id="3" name="rg_hi" descr="https://encrypted-tbn0.gstatic.com/images?q=tbn:ANd9GcTeH3WfvdRQ_HAz4uOmVcIPLlkFIw163aMj_wCrsoZYTxuOEONDEA">
            <a:hlinkClick r:id="rId3"/>
          </p:cNvPr>
          <p:cNvPicPr/>
          <p:nvPr/>
        </p:nvPicPr>
        <p:blipFill>
          <a:blip r:embed="rId4" cstate="print"/>
          <a:srcRect/>
          <a:stretch>
            <a:fillRect/>
          </a:stretch>
        </p:blipFill>
        <p:spPr bwMode="auto">
          <a:xfrm>
            <a:off x="2209800" y="2057400"/>
            <a:ext cx="5029200" cy="3200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 overview</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438400"/>
            <a:ext cx="3429000" cy="2743200"/>
          </a:xfrm>
        </p:spPr>
      </p:pic>
      <p:sp>
        <p:nvSpPr>
          <p:cNvPr id="4" name="Content Placeholder 3"/>
          <p:cNvSpPr>
            <a:spLocks noGrp="1"/>
          </p:cNvSpPr>
          <p:nvPr>
            <p:ph sz="half" idx="2"/>
          </p:nvPr>
        </p:nvSpPr>
        <p:spPr/>
        <p:txBody>
          <a:bodyPr/>
          <a:lstStyle/>
          <a:p>
            <a:pPr marL="0" indent="0">
              <a:buNone/>
            </a:pPr>
            <a:endParaRPr lang="en-US" b="1" dirty="0"/>
          </a:p>
          <a:p>
            <a:pPr marL="0" indent="0">
              <a:buNone/>
            </a:pPr>
            <a:endParaRPr lang="en-US" b="1" dirty="0"/>
          </a:p>
          <a:p>
            <a:pPr marL="0" indent="0" algn="ctr">
              <a:buNone/>
            </a:pPr>
            <a:r>
              <a:rPr lang="en-US" b="1" dirty="0"/>
              <a:t>INTERVIEW REQUIREMENT –  GLCAP does in-person interview.</a:t>
            </a:r>
          </a:p>
          <a:p>
            <a:pPr marL="0" indent="0">
              <a:buNone/>
            </a:pPr>
            <a:endParaRPr lang="en-US" dirty="0"/>
          </a:p>
        </p:txBody>
      </p:sp>
      <p:sp>
        <p:nvSpPr>
          <p:cNvPr id="5" name="Slide Number Placeholder 4"/>
          <p:cNvSpPr>
            <a:spLocks noGrp="1"/>
          </p:cNvSpPr>
          <p:nvPr>
            <p:ph type="sldNum" sz="quarter" idx="10"/>
          </p:nvPr>
        </p:nvSpPr>
        <p:spPr/>
        <p:txBody>
          <a:bodyPr/>
          <a:lstStyle/>
          <a:p>
            <a:pPr>
              <a:defRPr/>
            </a:pPr>
            <a:fld id="{099391D1-489D-42B3-B8DD-C8847ECB4D48}" type="slidenum">
              <a:rPr lang="en-US" smtClean="0"/>
              <a:pPr>
                <a:defRPr/>
              </a:pPr>
              <a:t>2</a:t>
            </a:fld>
            <a:endParaRPr lang="en-US" dirty="0"/>
          </a:p>
        </p:txBody>
      </p:sp>
    </p:spTree>
    <p:extLst>
      <p:ext uri="{BB962C8B-B14F-4D97-AF65-F5344CB8AC3E}">
        <p14:creationId xmlns:p14="http://schemas.microsoft.com/office/powerpoint/2010/main" val="266377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 overview</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133600"/>
            <a:ext cx="3352800" cy="2697321"/>
          </a:xfrm>
        </p:spPr>
      </p:pic>
      <p:sp>
        <p:nvSpPr>
          <p:cNvPr id="4" name="Content Placeholder 3"/>
          <p:cNvSpPr>
            <a:spLocks noGrp="1"/>
          </p:cNvSpPr>
          <p:nvPr>
            <p:ph sz="half" idx="2"/>
          </p:nvPr>
        </p:nvSpPr>
        <p:spPr>
          <a:xfrm>
            <a:off x="4648200" y="1219200"/>
            <a:ext cx="4038600" cy="4906963"/>
          </a:xfrm>
        </p:spPr>
        <p:txBody>
          <a:bodyPr/>
          <a:lstStyle/>
          <a:p>
            <a:pPr marL="0" indent="0" algn="ctr">
              <a:buNone/>
            </a:pPr>
            <a:endParaRPr lang="en-US" dirty="0"/>
          </a:p>
          <a:p>
            <a:pPr marL="0" indent="0" algn="ctr">
              <a:buNone/>
            </a:pPr>
            <a:endParaRPr lang="en-US" sz="2400" b="1" dirty="0"/>
          </a:p>
          <a:p>
            <a:pPr marL="0" indent="0" algn="ctr">
              <a:buNone/>
            </a:pPr>
            <a:r>
              <a:rPr lang="en-US" sz="2400" b="1" dirty="0"/>
              <a:t>ELIGIBILITY DETERMINATION RECORDS</a:t>
            </a:r>
          </a:p>
          <a:p>
            <a:pPr marL="0" indent="0">
              <a:buNone/>
            </a:pPr>
            <a:endParaRPr lang="en-US" sz="2400" dirty="0"/>
          </a:p>
          <a:p>
            <a:pPr marL="0" indent="0">
              <a:buNone/>
            </a:pPr>
            <a:r>
              <a:rPr lang="en-US" sz="2400" dirty="0"/>
              <a:t>Staff must create an eligibility determination record for each participant.  </a:t>
            </a:r>
          </a:p>
        </p:txBody>
      </p:sp>
      <p:sp>
        <p:nvSpPr>
          <p:cNvPr id="5" name="Slide Number Placeholder 4"/>
          <p:cNvSpPr>
            <a:spLocks noGrp="1"/>
          </p:cNvSpPr>
          <p:nvPr>
            <p:ph type="sldNum" sz="quarter" idx="10"/>
          </p:nvPr>
        </p:nvSpPr>
        <p:spPr/>
        <p:txBody>
          <a:bodyPr/>
          <a:lstStyle/>
          <a:p>
            <a:pPr>
              <a:defRPr/>
            </a:pPr>
            <a:fld id="{099391D1-489D-42B3-B8DD-C8847ECB4D48}" type="slidenum">
              <a:rPr lang="en-US" smtClean="0"/>
              <a:pPr>
                <a:defRPr/>
              </a:pPr>
              <a:t>3</a:t>
            </a:fld>
            <a:endParaRPr lang="en-US" dirty="0"/>
          </a:p>
        </p:txBody>
      </p:sp>
    </p:spTree>
    <p:extLst>
      <p:ext uri="{BB962C8B-B14F-4D97-AF65-F5344CB8AC3E}">
        <p14:creationId xmlns:p14="http://schemas.microsoft.com/office/powerpoint/2010/main" val="248343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pPr marL="0" indent="0">
              <a:buNone/>
            </a:pPr>
            <a:endParaRPr lang="en-US" sz="2800" b="1" dirty="0"/>
          </a:p>
          <a:p>
            <a:pPr marL="0" indent="0" algn="ctr">
              <a:buNone/>
            </a:pPr>
            <a:r>
              <a:rPr lang="en-US" sz="2800" b="1" dirty="0"/>
              <a:t>What must an eligibility determination </a:t>
            </a:r>
          </a:p>
          <a:p>
            <a:pPr marL="0" indent="0" algn="ctr">
              <a:buNone/>
            </a:pPr>
            <a:r>
              <a:rPr lang="en-US" sz="2800" b="1" dirty="0"/>
              <a:t>record include?</a:t>
            </a:r>
            <a:endParaRPr lang="en-US" sz="2800" dirty="0"/>
          </a:p>
          <a:p>
            <a:pPr>
              <a:buFont typeface="Arial" panose="020B0604020202020204" pitchFamily="34" charset="0"/>
              <a:buChar char="•"/>
            </a:pPr>
            <a:r>
              <a:rPr lang="en-US" sz="2800" dirty="0"/>
              <a:t>Copies of documents used to verify eligibility</a:t>
            </a:r>
          </a:p>
          <a:p>
            <a:pPr>
              <a:buFont typeface="Arial" panose="020B0604020202020204" pitchFamily="34" charset="0"/>
              <a:buChar char="•"/>
            </a:pPr>
            <a:r>
              <a:rPr lang="en-US" sz="2800" dirty="0"/>
              <a:t>Statement that program staff has made reasonable efforts to verify information</a:t>
            </a:r>
          </a:p>
          <a:p>
            <a:r>
              <a:rPr lang="en-US" sz="2800" dirty="0"/>
              <a:t>Statement that identifies eligibility determination</a:t>
            </a:r>
          </a:p>
          <a:p>
            <a:pPr marL="800100" lvl="2" indent="0">
              <a:buNone/>
            </a:pPr>
            <a:r>
              <a:rPr lang="en-US" sz="2000" dirty="0"/>
              <a:t>I.E. Income or categorical eligibility</a:t>
            </a:r>
          </a:p>
        </p:txBody>
      </p:sp>
      <p:sp>
        <p:nvSpPr>
          <p:cNvPr id="4" name="Slide Number Placeholder 3"/>
          <p:cNvSpPr>
            <a:spLocks noGrp="1"/>
          </p:cNvSpPr>
          <p:nvPr>
            <p:ph type="sldNum" sz="quarter" idx="10"/>
          </p:nvPr>
        </p:nvSpPr>
        <p:spPr/>
        <p:txBody>
          <a:bodyPr/>
          <a:lstStyle/>
          <a:p>
            <a:pPr>
              <a:defRPr/>
            </a:pPr>
            <a:fld id="{68884E59-631F-4E94-91DC-91C139D5780E}" type="slidenum">
              <a:rPr lang="en-US" smtClean="0"/>
              <a:pPr>
                <a:defRPr/>
              </a:pPr>
              <a:t>4</a:t>
            </a:fld>
            <a:endParaRPr lang="en-US" dirty="0"/>
          </a:p>
        </p:txBody>
      </p:sp>
    </p:spTree>
    <p:extLst>
      <p:ext uri="{BB962C8B-B14F-4D97-AF65-F5344CB8AC3E}">
        <p14:creationId xmlns:p14="http://schemas.microsoft.com/office/powerpoint/2010/main" val="218209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Eligibility worksheet</a:t>
            </a:r>
          </a:p>
        </p:txBody>
      </p:sp>
      <p:sp>
        <p:nvSpPr>
          <p:cNvPr id="4" name="Slide Number Placeholder 3"/>
          <p:cNvSpPr>
            <a:spLocks noGrp="1"/>
          </p:cNvSpPr>
          <p:nvPr>
            <p:ph type="sldNum" sz="quarter" idx="10"/>
          </p:nvPr>
        </p:nvSpPr>
        <p:spPr/>
        <p:txBody>
          <a:bodyPr/>
          <a:lstStyle/>
          <a:p>
            <a:pPr>
              <a:defRPr/>
            </a:pPr>
            <a:fld id="{68884E59-631F-4E94-91DC-91C139D5780E}" type="slidenum">
              <a:rPr lang="en-US" smtClean="0"/>
              <a:pPr>
                <a:defRPr/>
              </a:pPr>
              <a:t>5</a:t>
            </a:fld>
            <a:endParaRPr lang="en-US" dirty="0"/>
          </a:p>
        </p:txBody>
      </p:sp>
      <p:graphicFrame>
        <p:nvGraphicFramePr>
          <p:cNvPr id="13" name="Content Placeholder 12">
            <a:extLst>
              <a:ext uri="{FF2B5EF4-FFF2-40B4-BE49-F238E27FC236}">
                <a16:creationId xmlns:a16="http://schemas.microsoft.com/office/drawing/2014/main" id="{95F4A328-CD46-BBF8-746C-6B90F212B120}"/>
              </a:ext>
            </a:extLst>
          </p:cNvPr>
          <p:cNvGraphicFramePr>
            <a:graphicFrameLocks noGrp="1" noChangeAspect="1"/>
          </p:cNvGraphicFramePr>
          <p:nvPr>
            <p:ph idx="1"/>
            <p:extLst>
              <p:ext uri="{D42A27DB-BD31-4B8C-83A1-F6EECF244321}">
                <p14:modId xmlns:p14="http://schemas.microsoft.com/office/powerpoint/2010/main" val="2299018827"/>
              </p:ext>
            </p:extLst>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name="PDF Document" r:id="rId3" imgW="0" imgH="0" progId="PowerPDF.Document">
                  <p:embed/>
                </p:oleObj>
              </mc:Choice>
              <mc:Fallback>
                <p:oleObj name="PDF Document" r:id="rId3" imgW="0" imgH="0" progId="PowerPDF.Document">
                  <p:embed/>
                  <p:pic>
                    <p:nvPicPr>
                      <p:cNvPr id="13" name="Content Placeholder 12">
                        <a:extLst>
                          <a:ext uri="{FF2B5EF4-FFF2-40B4-BE49-F238E27FC236}">
                            <a16:creationId xmlns:a16="http://schemas.microsoft.com/office/drawing/2014/main" id="{95F4A328-CD46-BBF8-746C-6B90F212B120}"/>
                          </a:ext>
                        </a:extLst>
                      </p:cNvPr>
                      <p:cNvPicPr/>
                      <p:nvPr/>
                    </p:nvPicPr>
                    <p:blipFill/>
                    <p:spPr>
                      <a:xfrm>
                        <a:off x="457200" y="1600200"/>
                        <a:ext cx="8229600" cy="45259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0AFE536-1398-B763-7C78-4A52C0F234B0}"/>
              </a:ext>
            </a:extLst>
          </p:cNvPr>
          <p:cNvGraphicFramePr>
            <a:graphicFrameLocks noChangeAspect="1"/>
          </p:cNvGraphicFramePr>
          <p:nvPr>
            <p:extLst>
              <p:ext uri="{D42A27DB-BD31-4B8C-83A1-F6EECF244321}">
                <p14:modId xmlns:p14="http://schemas.microsoft.com/office/powerpoint/2010/main" val="4141794855"/>
              </p:ext>
            </p:extLst>
          </p:nvPr>
        </p:nvGraphicFramePr>
        <p:xfrm>
          <a:off x="1524000" y="1143000"/>
          <a:ext cx="5334000" cy="5709458"/>
        </p:xfrm>
        <a:graphic>
          <a:graphicData uri="http://schemas.openxmlformats.org/presentationml/2006/ole">
            <mc:AlternateContent xmlns:mc="http://schemas.openxmlformats.org/markup-compatibility/2006">
              <mc:Choice xmlns:v="urn:schemas-microsoft-com:vml" Requires="v">
                <p:oleObj name="PDF Document" r:id="rId4" imgW="4663440" imgH="6035040" progId="PowerPDF.Document">
                  <p:embed/>
                </p:oleObj>
              </mc:Choice>
              <mc:Fallback>
                <p:oleObj name="PDF Document" r:id="rId4" imgW="4663440" imgH="6035040" progId="PowerPDF.Document">
                  <p:embed/>
                  <p:pic>
                    <p:nvPicPr>
                      <p:cNvPr id="14" name="Object 13">
                        <a:extLst>
                          <a:ext uri="{FF2B5EF4-FFF2-40B4-BE49-F238E27FC236}">
                            <a16:creationId xmlns:a16="http://schemas.microsoft.com/office/drawing/2014/main" id="{20AFE536-1398-B763-7C78-4A52C0F234B0}"/>
                          </a:ext>
                        </a:extLst>
                      </p:cNvPr>
                      <p:cNvPicPr/>
                      <p:nvPr/>
                    </p:nvPicPr>
                    <p:blipFill>
                      <a:blip r:embed="rId5"/>
                      <a:stretch>
                        <a:fillRect/>
                      </a:stretch>
                    </p:blipFill>
                    <p:spPr>
                      <a:xfrm>
                        <a:off x="1524000" y="1143000"/>
                        <a:ext cx="5334000" cy="5709458"/>
                      </a:xfrm>
                      <a:prstGeom prst="rect">
                        <a:avLst/>
                      </a:prstGeom>
                    </p:spPr>
                  </p:pic>
                </p:oleObj>
              </mc:Fallback>
            </mc:AlternateContent>
          </a:graphicData>
        </a:graphic>
      </p:graphicFrame>
    </p:spTree>
    <p:extLst>
      <p:ext uri="{BB962C8B-B14F-4D97-AF65-F5344CB8AC3E}">
        <p14:creationId xmlns:p14="http://schemas.microsoft.com/office/powerpoint/2010/main" val="240247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 eligibility requirements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6113895"/>
              </p:ext>
            </p:extLst>
          </p:nvPr>
        </p:nvGraphicFramePr>
        <p:xfrm>
          <a:off x="304800" y="1295401"/>
          <a:ext cx="8229600" cy="458527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75360">
                <a:tc>
                  <a:txBody>
                    <a:bodyPr/>
                    <a:lstStyle/>
                    <a:p>
                      <a:r>
                        <a:rPr lang="en-US" sz="2400" dirty="0">
                          <a:solidFill>
                            <a:schemeClr val="tx1"/>
                          </a:solidFill>
                        </a:rPr>
                        <a:t>Early</a:t>
                      </a:r>
                      <a:r>
                        <a:rPr lang="en-US" sz="2400" baseline="0" dirty="0">
                          <a:solidFill>
                            <a:schemeClr val="tx1"/>
                          </a:solidFill>
                        </a:rPr>
                        <a:t> Head Start</a:t>
                      </a:r>
                      <a:endParaRPr lang="en-US" sz="2400" dirty="0">
                        <a:solidFill>
                          <a:schemeClr val="tx1"/>
                        </a:solidFill>
                      </a:endParaRPr>
                    </a:p>
                  </a:txBody>
                  <a:tcPr/>
                </a:tc>
                <a:tc>
                  <a:txBody>
                    <a:bodyPr/>
                    <a:lstStyle/>
                    <a:p>
                      <a:r>
                        <a:rPr lang="en-US" sz="2400" dirty="0">
                          <a:solidFill>
                            <a:schemeClr val="tx1"/>
                          </a:solidFill>
                        </a:rPr>
                        <a:t>Head</a:t>
                      </a:r>
                      <a:r>
                        <a:rPr lang="en-US" sz="2400" baseline="0" dirty="0">
                          <a:solidFill>
                            <a:schemeClr val="tx1"/>
                          </a:solidFill>
                        </a:rPr>
                        <a:t> Start</a:t>
                      </a:r>
                      <a:endParaRPr lang="en-US" sz="2400" dirty="0">
                        <a:solidFill>
                          <a:schemeClr val="tx1"/>
                        </a:solidFill>
                      </a:endParaRPr>
                    </a:p>
                  </a:txBody>
                  <a:tcPr/>
                </a:tc>
                <a:extLst>
                  <a:ext uri="{0D108BD9-81ED-4DB2-BD59-A6C34878D82A}">
                    <a16:rowId xmlns:a16="http://schemas.microsoft.com/office/drawing/2014/main" val="10000"/>
                  </a:ext>
                </a:extLst>
              </a:tr>
              <a:tr h="3609917">
                <a:tc>
                  <a:txBody>
                    <a:bodyPr/>
                    <a:lstStyle/>
                    <a:p>
                      <a:r>
                        <a:rPr lang="en-US" sz="2400" dirty="0"/>
                        <a:t>A child</a:t>
                      </a:r>
                      <a:r>
                        <a:rPr lang="en-US" sz="2400" baseline="0" dirty="0"/>
                        <a:t> must be an infant or a toddler younger than 3 years old.</a:t>
                      </a:r>
                    </a:p>
                    <a:p>
                      <a:endParaRPr lang="en-US" sz="2400" baseline="0" dirty="0"/>
                    </a:p>
                  </a:txBody>
                  <a:tcPr/>
                </a:tc>
                <a:tc>
                  <a:txBody>
                    <a:bodyPr/>
                    <a:lstStyle/>
                    <a:p>
                      <a:r>
                        <a:rPr lang="en-US" sz="2400" dirty="0"/>
                        <a:t>A child must:</a:t>
                      </a:r>
                    </a:p>
                    <a:p>
                      <a:pPr marL="285750" indent="-285750">
                        <a:buFont typeface="Arial" panose="020B0604020202020204" pitchFamily="34" charset="0"/>
                        <a:buChar char="•"/>
                      </a:pPr>
                      <a:r>
                        <a:rPr lang="en-US" sz="2400" dirty="0"/>
                        <a:t> be</a:t>
                      </a:r>
                      <a:r>
                        <a:rPr lang="en-US" sz="2400" baseline="0" dirty="0"/>
                        <a:t> at least 3 years old; </a:t>
                      </a:r>
                      <a:r>
                        <a:rPr lang="en-US" sz="2400" b="1" baseline="0" dirty="0"/>
                        <a:t>or,</a:t>
                      </a:r>
                    </a:p>
                    <a:p>
                      <a:pPr marL="285750" indent="-285750">
                        <a:buFont typeface="Arial" panose="020B0604020202020204" pitchFamily="34" charset="0"/>
                        <a:buChar char="•"/>
                      </a:pPr>
                      <a:r>
                        <a:rPr lang="en-US" sz="2400" baseline="0" dirty="0"/>
                        <a:t>turn 3 by the date used to determine eligibility in the public school system; </a:t>
                      </a:r>
                      <a:r>
                        <a:rPr lang="en-US" sz="2400" b="1" baseline="0" dirty="0"/>
                        <a:t>and,</a:t>
                      </a:r>
                    </a:p>
                    <a:p>
                      <a:pPr marL="285750" indent="-285750">
                        <a:buFont typeface="Arial" panose="020B0604020202020204" pitchFamily="34" charset="0"/>
                        <a:buChar char="•"/>
                      </a:pPr>
                      <a:r>
                        <a:rPr lang="en-US" sz="2400" baseline="0" dirty="0"/>
                        <a:t>not be older than compulsory school age.</a:t>
                      </a:r>
                      <a:endParaRPr lang="en-US" sz="2400"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0"/>
          </p:nvPr>
        </p:nvSpPr>
        <p:spPr/>
        <p:txBody>
          <a:bodyPr/>
          <a:lstStyle/>
          <a:p>
            <a:pPr>
              <a:defRPr/>
            </a:pPr>
            <a:fld id="{68884E59-631F-4E94-91DC-91C139D5780E}" type="slidenum">
              <a:rPr lang="en-US" smtClean="0"/>
              <a:pPr>
                <a:defRPr/>
              </a:pPr>
              <a:t>6</a:t>
            </a:fld>
            <a:endParaRPr lang="en-US" dirty="0"/>
          </a:p>
        </p:txBody>
      </p:sp>
    </p:spTree>
    <p:extLst>
      <p:ext uri="{BB962C8B-B14F-4D97-AF65-F5344CB8AC3E}">
        <p14:creationId xmlns:p14="http://schemas.microsoft.com/office/powerpoint/2010/main" val="47874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t>What is public assistance?</a:t>
            </a:r>
          </a:p>
          <a:p>
            <a:pPr marL="0" indent="0">
              <a:buNone/>
            </a:pPr>
            <a:endParaRPr lang="en-US" dirty="0"/>
          </a:p>
          <a:p>
            <a:pPr marL="0" indent="0" algn="ctr">
              <a:buNone/>
            </a:pPr>
            <a:r>
              <a:rPr lang="en-US" dirty="0"/>
              <a:t>Consistent with long standing Head Start practice and guidance, public assistance means: </a:t>
            </a:r>
            <a:r>
              <a:rPr lang="en-US" sz="4400" b="1" dirty="0"/>
              <a:t>TANF, SNAP, or SSI</a:t>
            </a:r>
          </a:p>
          <a:p>
            <a:pPr marL="0" indent="0" algn="ctr">
              <a:buNone/>
            </a:pPr>
            <a:endParaRPr lang="en-US" sz="4400" b="1" dirty="0"/>
          </a:p>
        </p:txBody>
      </p:sp>
      <p:sp>
        <p:nvSpPr>
          <p:cNvPr id="4" name="Slide Number Placeholder 3"/>
          <p:cNvSpPr>
            <a:spLocks noGrp="1"/>
          </p:cNvSpPr>
          <p:nvPr>
            <p:ph type="sldNum" sz="quarter" idx="10"/>
          </p:nvPr>
        </p:nvSpPr>
        <p:spPr/>
        <p:txBody>
          <a:bodyPr/>
          <a:lstStyle/>
          <a:p>
            <a:pPr>
              <a:defRPr/>
            </a:pPr>
            <a:fld id="{68884E59-631F-4E94-91DC-91C139D5780E}" type="slidenum">
              <a:rPr lang="en-US" smtClean="0"/>
              <a:pPr>
                <a:defRPr/>
              </a:pPr>
              <a:t>7</a:t>
            </a:fld>
            <a:endParaRPr lang="en-US" dirty="0"/>
          </a:p>
        </p:txBody>
      </p:sp>
    </p:spTree>
    <p:extLst>
      <p:ext uri="{BB962C8B-B14F-4D97-AF65-F5344CB8AC3E}">
        <p14:creationId xmlns:p14="http://schemas.microsoft.com/office/powerpoint/2010/main" val="110399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Income Families</a:t>
            </a:r>
          </a:p>
        </p:txBody>
      </p:sp>
      <p:sp>
        <p:nvSpPr>
          <p:cNvPr id="3" name="Content Placeholder 2"/>
          <p:cNvSpPr>
            <a:spLocks noGrp="1"/>
          </p:cNvSpPr>
          <p:nvPr>
            <p:ph sz="half" idx="1"/>
          </p:nvPr>
        </p:nvSpPr>
        <p:spPr/>
        <p:txBody>
          <a:bodyPr/>
          <a:lstStyle/>
          <a:p>
            <a:pPr marL="0" indent="0">
              <a:buNone/>
            </a:pPr>
            <a:r>
              <a:rPr lang="en-US" dirty="0"/>
              <a:t>Programs may enroll up to </a:t>
            </a:r>
            <a:r>
              <a:rPr lang="en-US" b="1" dirty="0"/>
              <a:t>10% </a:t>
            </a:r>
            <a:r>
              <a:rPr lang="en-US" dirty="0"/>
              <a:t>of their enrollment with over-income families. </a:t>
            </a:r>
          </a:p>
          <a:p>
            <a:pPr marL="0" indent="0">
              <a:buNone/>
            </a:pPr>
            <a:endParaRPr lang="en-US" b="1" dirty="0"/>
          </a:p>
          <a:p>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099391D1-489D-42B3-B8DD-C8847ECB4D48}" type="slidenum">
              <a:rPr lang="en-US" smtClean="0"/>
              <a:pPr>
                <a:defRPr/>
              </a:pPr>
              <a:t>8</a:t>
            </a:fld>
            <a:endParaRPr lang="en-US" dirty="0"/>
          </a:p>
        </p:txBody>
      </p:sp>
      <p:pic>
        <p:nvPicPr>
          <p:cNvPr id="5122" name="Picture 2" descr="C:\Users\Tanesha.Canzater\AppData\Local\Microsoft\Windows\Temporary Internet Files\Content.IE5\5D0GYDJH\African-american-pregnant-m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1148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4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8305800" cy="1143001"/>
          </a:xfrm>
        </p:spPr>
        <p:txBody>
          <a:bodyPr/>
          <a:lstStyle/>
          <a:p>
            <a:pPr algn="ctr"/>
            <a:r>
              <a:rPr lang="en-US" dirty="0"/>
              <a:t>Additional allowances for programs</a:t>
            </a:r>
          </a:p>
        </p:txBody>
      </p:sp>
      <p:sp>
        <p:nvSpPr>
          <p:cNvPr id="6" name="Content Placeholder 5"/>
          <p:cNvSpPr>
            <a:spLocks noGrp="1"/>
          </p:cNvSpPr>
          <p:nvPr>
            <p:ph sz="half" idx="1"/>
          </p:nvPr>
        </p:nvSpPr>
        <p:spPr>
          <a:xfrm>
            <a:off x="152400" y="1219200"/>
            <a:ext cx="4191000" cy="4876800"/>
          </a:xfrm>
        </p:spPr>
        <p:txBody>
          <a:bodyPr/>
          <a:lstStyle/>
          <a:p>
            <a:pPr marL="0" indent="0">
              <a:buNone/>
            </a:pPr>
            <a:endParaRPr lang="en-US" dirty="0"/>
          </a:p>
          <a:p>
            <a:pPr marL="0" indent="0">
              <a:buNone/>
            </a:pPr>
            <a:endParaRPr lang="en-US" dirty="0"/>
          </a:p>
          <a:p>
            <a:pPr marL="0" indent="0">
              <a:buNone/>
            </a:pPr>
            <a:r>
              <a:rPr lang="en-US" dirty="0"/>
              <a:t>A program </a:t>
            </a:r>
            <a:r>
              <a:rPr lang="en-US" b="1" dirty="0"/>
              <a:t>may enroll an additional 35%</a:t>
            </a:r>
            <a:r>
              <a:rPr lang="en-US" dirty="0"/>
              <a:t> of families between 100 – 130% of poverty, </a:t>
            </a:r>
            <a:r>
              <a:rPr lang="en-US" b="1" dirty="0"/>
              <a:t>IF </a:t>
            </a:r>
            <a:r>
              <a:rPr lang="en-US" dirty="0"/>
              <a:t>the program</a:t>
            </a:r>
            <a:r>
              <a:rPr lang="en-US" b="1" dirty="0"/>
              <a:t>: </a:t>
            </a:r>
          </a:p>
          <a:p>
            <a:endParaRPr lang="en-US" dirty="0"/>
          </a:p>
        </p:txBody>
      </p:sp>
      <p:sp>
        <p:nvSpPr>
          <p:cNvPr id="7" name="Text Placeholder 6"/>
          <p:cNvSpPr>
            <a:spLocks noGrp="1"/>
          </p:cNvSpPr>
          <p:nvPr>
            <p:ph type="body" sz="half" idx="2"/>
          </p:nvPr>
        </p:nvSpPr>
        <p:spPr>
          <a:xfrm>
            <a:off x="4267200" y="1219200"/>
            <a:ext cx="4648200" cy="5029200"/>
          </a:xfrm>
        </p:spPr>
        <p:txBody>
          <a:bodyPr/>
          <a:lstStyle/>
          <a:p>
            <a:r>
              <a:rPr lang="en-US" sz="2800" dirty="0"/>
              <a:t>Implements outreach and enrollment policies and procedures to ensure its meeting the needs of eligible pregnant women and children; </a:t>
            </a:r>
            <a:r>
              <a:rPr lang="en-US" sz="2800" b="1" dirty="0"/>
              <a:t>and,</a:t>
            </a:r>
          </a:p>
          <a:p>
            <a:r>
              <a:rPr lang="en-US" sz="2800" dirty="0"/>
              <a:t>Establishes criteria that ensures eligible pregnant women and children are served first. </a:t>
            </a:r>
          </a:p>
          <a:p>
            <a:endParaRPr lang="en-US" dirty="0"/>
          </a:p>
        </p:txBody>
      </p:sp>
      <p:sp>
        <p:nvSpPr>
          <p:cNvPr id="4" name="Slide Number Placeholder 3"/>
          <p:cNvSpPr>
            <a:spLocks noGrp="1"/>
          </p:cNvSpPr>
          <p:nvPr>
            <p:ph type="sldNum" sz="quarter" idx="12"/>
          </p:nvPr>
        </p:nvSpPr>
        <p:spPr/>
        <p:txBody>
          <a:bodyPr/>
          <a:lstStyle/>
          <a:p>
            <a:pPr>
              <a:defRPr/>
            </a:pPr>
            <a:fld id="{68884E59-631F-4E94-91DC-91C139D5780E}" type="slidenum">
              <a:rPr lang="en-US" smtClean="0"/>
              <a:pPr>
                <a:defRPr/>
              </a:pPr>
              <a:t>9</a:t>
            </a:fld>
            <a:endParaRPr lang="en-US" dirty="0"/>
          </a:p>
        </p:txBody>
      </p:sp>
    </p:spTree>
    <p:extLst>
      <p:ext uri="{BB962C8B-B14F-4D97-AF65-F5344CB8AC3E}">
        <p14:creationId xmlns:p14="http://schemas.microsoft.com/office/powerpoint/2010/main" val="3894900433"/>
      </p:ext>
    </p:extLst>
  </p:cSld>
  <p:clrMapOvr>
    <a:masterClrMapping/>
  </p:clrMapOvr>
</p:sld>
</file>

<file path=ppt/theme/theme1.xml><?xml version="1.0" encoding="utf-8"?>
<a:theme xmlns:a="http://schemas.openxmlformats.org/drawingml/2006/main" name="ohs final template 2">
  <a:themeElements>
    <a:clrScheme name="ohs final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hs final template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hs final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s final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s final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s final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s final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s final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s final templat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s final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s final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s final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s final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s final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HS FINAL TEMPLATE 1">
  <a:themeElements>
    <a:clrScheme name="OHS FINAL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HS FINAL TEMPLATE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HS FINAL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S FINAL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S FINAL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S FINAL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S FINAL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S FINAL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S FINAL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S FINAL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S FINAL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S FINAL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S FINAL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S FINAL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HS FINAL TEMPLATE 1">
  <a:themeElements>
    <a:clrScheme name="1_OHS FINAL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OHS FINAL TEMPLATE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HS FINAL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HS FINAL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HS FINAL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HS FINAL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HS FINAL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HS FINAL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HS FINAL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HS FINAL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HS FINAL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HS FINAL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HS FINAL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HS FINAL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4A41B12E536446B4C838A2D894FA98" ma:contentTypeVersion="4" ma:contentTypeDescription="Create a new document." ma:contentTypeScope="" ma:versionID="396bc0afe0ab10a3e7185a35cb0ead95">
  <xsd:schema xmlns:xsd="http://www.w3.org/2001/XMLSchema" xmlns:xs="http://www.w3.org/2001/XMLSchema" xmlns:p="http://schemas.microsoft.com/office/2006/metadata/properties" xmlns:ns2="3280896b-a3a0-40eb-a521-6d6c8790b270" targetNamespace="http://schemas.microsoft.com/office/2006/metadata/properties" ma:root="true" ma:fieldsID="9929f9c78cd8352509cbdbc6ce6bc4cb" ns2:_="">
    <xsd:import namespace="3280896b-a3a0-40eb-a521-6d6c8790b27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0896b-a3a0-40eb-a521-6d6c8790b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E4E86D-2905-4C52-A208-EF99A59DE9FB}"/>
</file>

<file path=customXml/itemProps2.xml><?xml version="1.0" encoding="utf-8"?>
<ds:datastoreItem xmlns:ds="http://schemas.openxmlformats.org/officeDocument/2006/customXml" ds:itemID="{7327B76B-6D5A-4239-8F07-A1CFF1E2D62E}"/>
</file>

<file path=customXml/itemProps3.xml><?xml version="1.0" encoding="utf-8"?>
<ds:datastoreItem xmlns:ds="http://schemas.openxmlformats.org/officeDocument/2006/customXml" ds:itemID="{615F9B5C-12F3-4858-90F9-731A478FD282}"/>
</file>

<file path=docProps/app.xml><?xml version="1.0" encoding="utf-8"?>
<Properties xmlns="http://schemas.openxmlformats.org/officeDocument/2006/extended-properties" xmlns:vt="http://schemas.openxmlformats.org/officeDocument/2006/docPropsVTypes">
  <Template>HS and Class for Migrant Conference</Template>
  <TotalTime>17600</TotalTime>
  <Words>1221</Words>
  <Application>Microsoft Office PowerPoint</Application>
  <PresentationFormat>On-screen Show (4:3)</PresentationFormat>
  <Paragraphs>139</Paragraphs>
  <Slides>18</Slides>
  <Notes>18</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Wingdings</vt:lpstr>
      <vt:lpstr>ohs final template 2</vt:lpstr>
      <vt:lpstr>OHS FINAL TEMPLATE 1</vt:lpstr>
      <vt:lpstr>1_OHS FINAL TEMPLATE 1</vt:lpstr>
      <vt:lpstr>PDF Document</vt:lpstr>
      <vt:lpstr> ERSEA Training 2025    Office of Head Start      Administration for Children and Families U.S. Department of Health and Human Services   </vt:lpstr>
      <vt:lpstr>Process overview</vt:lpstr>
      <vt:lpstr>Process overview</vt:lpstr>
      <vt:lpstr>PowerPoint Presentation</vt:lpstr>
      <vt:lpstr>Eligibility worksheet</vt:lpstr>
      <vt:lpstr>Age eligibility requirements</vt:lpstr>
      <vt:lpstr>PowerPoint Presentation</vt:lpstr>
      <vt:lpstr>Over Income Families</vt:lpstr>
      <vt:lpstr>Additional allowances for programs</vt:lpstr>
      <vt:lpstr>Verifying income</vt:lpstr>
      <vt:lpstr>Categorical eligibility requirements</vt:lpstr>
      <vt:lpstr>Verifying categorical eligibility</vt:lpstr>
      <vt:lpstr>Verifying categorical eligibility</vt:lpstr>
      <vt:lpstr>Eligibility duration</vt:lpstr>
      <vt:lpstr>Training</vt:lpstr>
      <vt:lpstr>Training  (continued)</vt:lpstr>
      <vt:lpstr>Policies and procedures</vt:lpstr>
      <vt:lpstr>PowerPoint Presentation</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Designation Renewal</dc:title>
  <dc:creator>USER</dc:creator>
  <cp:lastModifiedBy>Michelle Foos</cp:lastModifiedBy>
  <cp:revision>625</cp:revision>
  <cp:lastPrinted>2018-02-12T15:42:58Z</cp:lastPrinted>
  <dcterms:created xsi:type="dcterms:W3CDTF">2013-06-16T14:28:30Z</dcterms:created>
  <dcterms:modified xsi:type="dcterms:W3CDTF">2025-01-07T13:51:09Z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0x0101003E4A41B12E536446B4C838A2D894FA98</vt:lpwstr>
  </property>
</Properties>
</file>